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  <p:sldMasterId id="2147483705" r:id="rId2"/>
  </p:sldMasterIdLst>
  <p:notesMasterIdLst>
    <p:notesMasterId r:id="rId20"/>
  </p:notesMasterIdLst>
  <p:handoutMasterIdLst>
    <p:handoutMasterId r:id="rId21"/>
  </p:handoutMasterIdLst>
  <p:sldIdLst>
    <p:sldId id="432" r:id="rId3"/>
    <p:sldId id="445" r:id="rId4"/>
    <p:sldId id="262" r:id="rId5"/>
    <p:sldId id="436" r:id="rId6"/>
    <p:sldId id="263" r:id="rId7"/>
    <p:sldId id="265" r:id="rId8"/>
    <p:sldId id="264" r:id="rId9"/>
    <p:sldId id="447" r:id="rId10"/>
    <p:sldId id="462" r:id="rId11"/>
    <p:sldId id="448" r:id="rId12"/>
    <p:sldId id="449" r:id="rId13"/>
    <p:sldId id="463" r:id="rId14"/>
    <p:sldId id="489" r:id="rId15"/>
    <p:sldId id="458" r:id="rId16"/>
    <p:sldId id="464" r:id="rId17"/>
    <p:sldId id="459" r:id="rId18"/>
    <p:sldId id="460" r:id="rId19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ystrz" initials="K" lastIdx="1" clrIdx="0">
    <p:extLst>
      <p:ext uri="{19B8F6BF-5375-455C-9EA6-DF929625EA0E}">
        <p15:presenceInfo xmlns:p15="http://schemas.microsoft.com/office/powerpoint/2012/main" userId="Krystr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D64"/>
    <a:srgbClr val="A27E48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5510" autoAdjust="0"/>
  </p:normalViewPr>
  <p:slideViewPr>
    <p:cSldViewPr snapToGrid="0" snapToObjects="1">
      <p:cViewPr varScale="1">
        <p:scale>
          <a:sx n="146" d="100"/>
          <a:sy n="146" d="100"/>
        </p:scale>
        <p:origin x="798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75" cy="498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183" y="0"/>
            <a:ext cx="2945875" cy="498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17B8B-E182-4A66-811B-6EC308C1DCB4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323"/>
            <a:ext cx="2945875" cy="498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183" y="9428323"/>
            <a:ext cx="2945875" cy="498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1C357-2CCE-4E56-9B72-65A4BDE465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120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90A00-7087-4460-B45D-AFFADDC5CFB6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9075-E772-4D14-88EC-77BB71AC15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99075-E772-4D14-88EC-77BB71AC15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4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93533-F08F-487F-A456-7786F17D2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429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99075-E772-4D14-88EC-77BB71AC15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31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93533-F08F-487F-A456-7786F17D2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747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93533-F08F-487F-A456-7786F17D2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33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93533-F08F-487F-A456-7786F17D2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792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99075-E772-4D14-88EC-77BB71AC15A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96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99075-E772-4D14-88EC-77BB71AC15A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57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77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9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783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1332"/>
            <a:ext cx="7772400" cy="189088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A27E48"/>
                </a:solidFill>
                <a:latin typeface="Myriad Pro Semibold"/>
                <a:cs typeface="Myriad Pro Semibold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352411-B0B0-450B-9EA1-10C793CD1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4184" y="2193764"/>
            <a:ext cx="2715631" cy="1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31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50522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A27E48"/>
                </a:solidFill>
                <a:latin typeface="Myriad Pro Semibold"/>
                <a:cs typeface="Myriad Pro Semibold"/>
              </a:defRPr>
            </a:lvl1pPr>
          </a:lstStyle>
          <a:p>
            <a:r>
              <a:rPr lang="cs-CZ" dirty="0"/>
              <a:t>Hlavní titulek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38907"/>
            <a:ext cx="8229600" cy="4593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1pPr>
            <a:lvl2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2pPr>
            <a:lvl3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3pPr>
            <a:lvl4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4pPr>
            <a:lvl5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cs-CZ" dirty="0"/>
              <a:t>Podtitulek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546578"/>
            <a:ext cx="8229600" cy="2624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1E1D64"/>
                </a:solidFill>
                <a:latin typeface="Myriad Pro"/>
                <a:cs typeface="Myriad Pro"/>
              </a:defRPr>
            </a:lvl1pPr>
            <a:lvl2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2pPr>
            <a:lvl3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3pPr>
            <a:lvl4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4pPr>
            <a:lvl5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cs-CZ" dirty="0"/>
              <a:t>Text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9935D5-4E80-3640-AD97-FCCB0D506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818" y="4318722"/>
            <a:ext cx="1387153" cy="75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50522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A27E48"/>
                </a:solidFill>
                <a:latin typeface="Myriad Pro Semibold"/>
                <a:cs typeface="Myriad Pro Semibold"/>
              </a:defRPr>
            </a:lvl1pPr>
          </a:lstStyle>
          <a:p>
            <a:r>
              <a:rPr lang="cs-CZ" dirty="0"/>
              <a:t>Hlavní titulek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38907"/>
            <a:ext cx="8229600" cy="4593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1pPr>
            <a:lvl2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2pPr>
            <a:lvl3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3pPr>
            <a:lvl4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4pPr>
            <a:lvl5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cs-CZ" dirty="0"/>
              <a:t>Podtitulek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546578"/>
            <a:ext cx="3990622" cy="2624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1E1D64"/>
                </a:solidFill>
                <a:latin typeface="Myriad Pro"/>
                <a:cs typeface="Myriad Pro"/>
              </a:defRPr>
            </a:lvl1pPr>
            <a:lvl2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2pPr>
            <a:lvl3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3pPr>
            <a:lvl4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4pPr>
            <a:lvl5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cs-CZ" dirty="0"/>
              <a:t>Text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96178" y="1546578"/>
            <a:ext cx="3990622" cy="2624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1E1D64"/>
                </a:solidFill>
                <a:latin typeface="Myriad Pro"/>
                <a:cs typeface="Myriad Pro"/>
              </a:defRPr>
            </a:lvl1pPr>
            <a:lvl2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2pPr>
            <a:lvl3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3pPr>
            <a:lvl4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4pPr>
            <a:lvl5pPr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cs-CZ" dirty="0"/>
              <a:t>Text</a:t>
            </a:r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B830A0-C19B-7A44-B7B4-6CF7F43649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818" y="4318722"/>
            <a:ext cx="1387153" cy="75477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F8B9E61-A66D-F846-A360-4E4A8CEAD9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5425" y="4275159"/>
            <a:ext cx="923924" cy="7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4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19492" y="2083744"/>
            <a:ext cx="3505019" cy="1151277"/>
          </a:xfrm>
        </p:spPr>
        <p:txBody>
          <a:bodyPr/>
          <a:lstStyle>
            <a:lvl1pPr>
              <a:defRPr sz="7481" b="1" i="0">
                <a:solidFill>
                  <a:srgbClr val="5DB380"/>
                </a:solidFill>
                <a:latin typeface="Roboto-Black"/>
                <a:cs typeface="Robo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70BC4-5044-4051-8397-21943563A331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5BCA-FF99-42D9-AC91-9564C2E89729}" type="slidenum">
              <a:rPr lang="cs-CZ" altLang="cs-CZ"/>
              <a:pPr>
                <a:defRPr/>
              </a:pPr>
              <a:t>‹#›</a:t>
            </a:fld>
            <a:r>
              <a:rPr lang="cs-CZ" altLang="cs-CZ"/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308590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80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67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83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16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65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37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61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10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190C5-29DE-4F5C-8ADB-974D4FDC14B5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A4E9F-EA81-4F1B-A75C-132E2D2489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3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54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hyperlink" Target="https://www.olympijskytym.cz/udrzitelnost" TargetMode="Externa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ZAHRANIČNÍ ODDĚLENÍ ČOV</a:t>
            </a:r>
          </a:p>
        </p:txBody>
      </p:sp>
    </p:spTree>
    <p:extLst>
      <p:ext uri="{BB962C8B-B14F-4D97-AF65-F5344CB8AC3E}">
        <p14:creationId xmlns:p14="http://schemas.microsoft.com/office/powerpoint/2010/main" val="3011684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DC3F418-EA6D-466E-AE94-444FB676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345" y="-4564"/>
            <a:ext cx="5678655" cy="30664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D7D0A2-6EB1-489E-8405-93B842A0A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165" y="2935705"/>
            <a:ext cx="2347193" cy="216009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991C7EC-B918-49FF-A102-28C85F0C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357" y="2935705"/>
            <a:ext cx="2302971" cy="2160098"/>
          </a:xfrm>
          <a:prstGeom prst="rect">
            <a:avLst/>
          </a:prstGeom>
        </p:spPr>
      </p:pic>
      <p:pic>
        <p:nvPicPr>
          <p:cNvPr id="1026" name="Picture 2" descr="Linkedin Logo, history, meaning, symbol, PNG">
            <a:extLst>
              <a:ext uri="{FF2B5EF4-FFF2-40B4-BE49-F238E27FC236}">
                <a16:creationId xmlns:a16="http://schemas.microsoft.com/office/drawing/2014/main" id="{5BA8E009-6791-4C3F-AC5E-AFA626AB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7" y="52053"/>
            <a:ext cx="2791326" cy="15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7EED356-82C2-4841-BBE3-A3FEB257E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35705"/>
            <a:ext cx="2345649" cy="21600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34AE2F-00CD-4D94-B0F2-0083E62CD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1207" y="2986014"/>
            <a:ext cx="2272793" cy="21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4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370" y="1024710"/>
            <a:ext cx="8767984" cy="796614"/>
          </a:xfrm>
        </p:spPr>
        <p:txBody>
          <a:bodyPr/>
          <a:lstStyle/>
          <a:p>
            <a:r>
              <a:rPr lang="cs-CZ" dirty="0"/>
              <a:t>STRATEGIE UDRŽITELNOSTI 2030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6070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80B0D-E901-46F9-A6B7-62E857BF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ČOV STATUT KOMISE PRO UDRŽITELNOST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2A1E5D-A767-483C-9C7E-47811C381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dirty="0"/>
              <a:t>Schválení Statutu ČOV komise pro udržitelnost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1BA9036-CDB1-41A3-BD3B-219696B8785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cs-CZ" i="1" dirty="0"/>
              <a:t>USNESENÍ </a:t>
            </a:r>
          </a:p>
          <a:p>
            <a:r>
              <a:rPr lang="cs-CZ" i="1" dirty="0"/>
              <a:t>U?//05-04-2022 VV ČOV schvaluje návrh Statut ČOV komise pro udržitelnost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306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CED1581-C2DD-4242-92DF-95D3A4D8E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10" y="627240"/>
            <a:ext cx="5526783" cy="2288293"/>
          </a:xfrm>
          <a:prstGeom prst="rect">
            <a:avLst/>
          </a:prstGeom>
          <a:ln>
            <a:solidFill>
              <a:srgbClr val="1E1D64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83CB16-B72C-4AFF-87AF-E6E22F38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828"/>
            <a:ext cx="8229600" cy="505221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u="sng" dirty="0">
                <a:hlinkClick r:id="rId4"/>
              </a:rPr>
              <a:t>www.olympijskytym.cz/udrzitelnost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l="16696" t="16126" r="2803" b="4544"/>
          <a:stretch/>
        </p:blipFill>
        <p:spPr>
          <a:xfrm>
            <a:off x="6803982" y="620364"/>
            <a:ext cx="2244949" cy="14084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/>
          <a:srcRect l="33712" t="18837" r="34477" b="4244"/>
          <a:stretch/>
        </p:blipFill>
        <p:spPr>
          <a:xfrm>
            <a:off x="3477960" y="3033512"/>
            <a:ext cx="1554915" cy="207031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/>
          <a:srcRect l="37278" t="19067" r="38215" b="22159"/>
          <a:stretch/>
        </p:blipFill>
        <p:spPr>
          <a:xfrm>
            <a:off x="5131644" y="3033511"/>
            <a:ext cx="1498249" cy="202112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/>
          <a:srcRect l="17977" t="21061" r="19580" b="4091"/>
          <a:stretch/>
        </p:blipFill>
        <p:spPr>
          <a:xfrm>
            <a:off x="6803119" y="3623597"/>
            <a:ext cx="2174196" cy="146593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9"/>
          <a:srcRect l="37877" t="15376" r="37731" b="23754"/>
          <a:stretch/>
        </p:blipFill>
        <p:spPr>
          <a:xfrm>
            <a:off x="1904688" y="3031541"/>
            <a:ext cx="1476275" cy="207228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/>
          <a:srcRect l="15091" t="18676" r="17112" b="6078"/>
          <a:stretch/>
        </p:blipFill>
        <p:spPr>
          <a:xfrm>
            <a:off x="6803982" y="2127831"/>
            <a:ext cx="2244949" cy="14015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0C814C4-743A-4675-A010-A79B2EA87F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3033512"/>
            <a:ext cx="1397725" cy="20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66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106838"/>
          </a:xfrm>
        </p:spPr>
        <p:txBody>
          <a:bodyPr/>
          <a:lstStyle/>
          <a:p>
            <a:r>
              <a:rPr lang="cs-CZ" dirty="0"/>
              <a:t>STRATEGIE UDRŽITELNOSTI 2030</a:t>
            </a:r>
            <a:br>
              <a:rPr lang="cs-CZ" dirty="0"/>
            </a:br>
            <a:r>
              <a:rPr lang="cs-CZ" sz="1600" dirty="0"/>
              <a:t>Plán naplnění</a:t>
            </a:r>
            <a:r>
              <a:rPr lang="cs-CZ" sz="1600" b="1" dirty="0"/>
              <a:t> </a:t>
            </a:r>
            <a:r>
              <a:rPr lang="cs-CZ" sz="1600" dirty="0"/>
              <a:t>– shrnutí  </a:t>
            </a:r>
            <a:br>
              <a:rPr lang="cs-CZ" sz="1600" dirty="0"/>
            </a:br>
            <a:r>
              <a:rPr lang="cs-CZ" sz="1600" dirty="0"/>
              <a:t>Rozpis aktivit pro období 2022-2023 (vč. dlouhodobých aktivit) </a:t>
            </a:r>
            <a:br>
              <a:rPr lang="cs-CZ" sz="1600" dirty="0"/>
            </a:br>
            <a:br>
              <a:rPr lang="cs-CZ" sz="1600" dirty="0"/>
            </a:br>
            <a:br>
              <a:rPr lang="cs-CZ" dirty="0"/>
            </a:b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  <a:endParaRPr lang="en-US" dirty="0"/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262D3997-0568-4F2A-9C5A-B88217CDB26C}"/>
              </a:ext>
            </a:extLst>
          </p:cNvPr>
          <p:cNvSpPr txBox="1">
            <a:spLocks/>
          </p:cNvSpPr>
          <p:nvPr/>
        </p:nvSpPr>
        <p:spPr>
          <a:xfrm>
            <a:off x="457201" y="1312817"/>
            <a:ext cx="8229599" cy="336440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2" indent="0">
              <a:buNone/>
            </a:pPr>
            <a:r>
              <a:rPr lang="cs-CZ" sz="1400" u="sng" dirty="0"/>
              <a:t>Plán naplnění strategie</a:t>
            </a:r>
          </a:p>
          <a:p>
            <a:pPr marL="88900" lvl="2" indent="0">
              <a:buNone/>
            </a:pPr>
            <a:r>
              <a:rPr lang="en-US" sz="1400" dirty="0"/>
              <a:t>= </a:t>
            </a:r>
            <a:r>
              <a:rPr lang="cs-CZ" sz="1400" dirty="0"/>
              <a:t>hlavní implementační nástroj strategie (rozpis aktivit na období 2022-2023, včetně dlouhodobých aktivit</a:t>
            </a:r>
            <a:r>
              <a:rPr lang="en-US" sz="1400" dirty="0"/>
              <a:t>) </a:t>
            </a:r>
          </a:p>
          <a:p>
            <a:pPr marL="374650" lvl="2" indent="-285750"/>
            <a:r>
              <a:rPr lang="cs-CZ" sz="1400" dirty="0"/>
              <a:t>Plně vychází z Akční plánu strategie udržitelnosti</a:t>
            </a:r>
          </a:p>
          <a:p>
            <a:pPr marL="88900" lvl="2" indent="0">
              <a:buNone/>
            </a:pPr>
            <a:r>
              <a:rPr lang="cs-CZ" sz="1400" u="sng" dirty="0"/>
              <a:t>Tvorbě finální verze plánu předcházely:</a:t>
            </a:r>
          </a:p>
          <a:p>
            <a:pPr marL="374650" lvl="2" indent="-285750"/>
            <a:r>
              <a:rPr lang="cs-CZ" sz="1400" dirty="0"/>
              <a:t>Osobní konzultace ASAP týmu se zástupci ČOV zodpovědnými za jednotlivé body Plánu naplnění včetně stanovaní </a:t>
            </a:r>
            <a:r>
              <a:rPr lang="cs-CZ" sz="1400" dirty="0" err="1"/>
              <a:t>deadlinů</a:t>
            </a:r>
            <a:r>
              <a:rPr lang="cs-CZ" sz="1400" dirty="0"/>
              <a:t>, spolupracujících osob/oddělení a </a:t>
            </a:r>
            <a:r>
              <a:rPr lang="cs-CZ" sz="1400" dirty="0" err="1"/>
              <a:t>KPIs</a:t>
            </a:r>
            <a:endParaRPr lang="cs-CZ" sz="1400" dirty="0"/>
          </a:p>
          <a:p>
            <a:pPr marL="374650" lvl="2" indent="-285750"/>
            <a:r>
              <a:rPr lang="cs-CZ" sz="1400" dirty="0"/>
              <a:t>Třetí setkání Komise pro udržitelnost (24.3)</a:t>
            </a:r>
          </a:p>
          <a:p>
            <a:pPr marL="831850" lvl="3" indent="-285750"/>
            <a:r>
              <a:rPr lang="cs-CZ" sz="1400" dirty="0"/>
              <a:t>Diskuze na obsahem návrhu Plánu naplnění a mírou detailů obsažených v tomto dokumentu </a:t>
            </a:r>
          </a:p>
          <a:p>
            <a:pPr marL="831850" lvl="3" indent="-285750"/>
            <a:r>
              <a:rPr lang="cs-CZ" sz="1400" dirty="0"/>
              <a:t>Doporučení komise – „Plán naplnění strategie – shrnutí“  pro PPM</a:t>
            </a:r>
          </a:p>
          <a:p>
            <a:pPr marL="374650" lvl="2" indent="-285750"/>
            <a:r>
              <a:rPr lang="cs-CZ" sz="1400" dirty="0"/>
              <a:t>Konzultace na úrovni PPM </a:t>
            </a:r>
            <a:endParaRPr lang="cs-CZ" sz="1400" u="sng" dirty="0"/>
          </a:p>
          <a:p>
            <a:pPr marL="285750"/>
            <a:endParaRPr lang="en-US" sz="1100" dirty="0"/>
          </a:p>
          <a:p>
            <a:endParaRPr lang="cs-CZ" sz="1400" dirty="0"/>
          </a:p>
          <a:p>
            <a:pPr marL="0" lvl="1" indent="0">
              <a:buFont typeface="Arial"/>
              <a:buNone/>
            </a:pPr>
            <a:endParaRPr lang="cs-CZ" sz="1800" dirty="0"/>
          </a:p>
          <a:p>
            <a:pPr lvl="1" indent="0">
              <a:buFont typeface="Arial"/>
              <a:buNone/>
            </a:pPr>
            <a:endParaRPr lang="cs-CZ" sz="1800" dirty="0"/>
          </a:p>
          <a:p>
            <a:pPr lvl="1" indent="0">
              <a:buFont typeface="Arial"/>
              <a:buNone/>
            </a:pPr>
            <a:endParaRPr lang="cs-CZ" sz="1800" u="sng" dirty="0"/>
          </a:p>
          <a:p>
            <a:pPr algn="ctr"/>
            <a:r>
              <a:rPr lang="cs-CZ" sz="2800" dirty="0"/>
              <a:t> </a:t>
            </a:r>
          </a:p>
          <a:p>
            <a:pPr lvl="2" indent="0">
              <a:buFont typeface="Arial"/>
              <a:buNone/>
            </a:pPr>
            <a:endParaRPr lang="cs-CZ" sz="1800" dirty="0"/>
          </a:p>
          <a:p>
            <a:pPr lvl="1" indent="0">
              <a:buFont typeface="Arial"/>
              <a:buNone/>
            </a:pPr>
            <a:endParaRPr lang="cs-CZ" sz="1800" dirty="0"/>
          </a:p>
          <a:p>
            <a:r>
              <a:rPr lang="cs-CZ" dirty="0"/>
              <a:t>	</a:t>
            </a:r>
          </a:p>
          <a:p>
            <a:pPr marL="342900" indent="-342900">
              <a:buFont typeface="Arial"/>
              <a:buAutoNum type="arabicPeriod"/>
            </a:pPr>
            <a:endParaRPr lang="cs-CZ" dirty="0"/>
          </a:p>
          <a:p>
            <a:pPr marL="342900" indent="-342900">
              <a:buFont typeface="Arial"/>
              <a:buAutoNum type="arabicPeriod"/>
            </a:pP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05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F2DD7AB-EB00-44CC-945C-80A0FD92E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54" y="1353240"/>
            <a:ext cx="7370891" cy="3323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B1F5C9A-6A52-46EA-AEFF-860C18840296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1106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A27E48"/>
                </a:solidFill>
                <a:latin typeface="Myriad Pro Semibold"/>
                <a:ea typeface="+mj-ea"/>
                <a:cs typeface="Myriad Pro Semibold"/>
              </a:defRPr>
            </a:lvl1pPr>
          </a:lstStyle>
          <a:p>
            <a:r>
              <a:rPr lang="cs-CZ" dirty="0"/>
              <a:t>STRATEGIE UDRŽITELNOSTI 2030</a:t>
            </a:r>
            <a:br>
              <a:rPr lang="cs-CZ" dirty="0"/>
            </a:br>
            <a:r>
              <a:rPr lang="cs-CZ" sz="1600" dirty="0"/>
              <a:t>Plán naplnění</a:t>
            </a:r>
            <a:r>
              <a:rPr lang="cs-CZ" sz="1600" b="1" dirty="0"/>
              <a:t> </a:t>
            </a:r>
            <a:r>
              <a:rPr lang="cs-CZ" sz="1600" dirty="0"/>
              <a:t>– shrnutí  </a:t>
            </a:r>
            <a:br>
              <a:rPr lang="cs-CZ" sz="1600" dirty="0"/>
            </a:br>
            <a:r>
              <a:rPr lang="cs-CZ" sz="1600" dirty="0"/>
              <a:t>Rozpis aktivit pro období 2022-2023 (vč. dlouhodobých aktivit) </a:t>
            </a:r>
            <a:br>
              <a:rPr lang="cs-CZ" sz="1600" dirty="0"/>
            </a:br>
            <a:br>
              <a:rPr lang="cs-CZ" sz="1600" dirty="0"/>
            </a:br>
            <a:br>
              <a:rPr lang="cs-CZ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58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AA497B2-CC02-4A1F-8601-0D6381D40BA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cs-CZ" sz="1400" i="1" dirty="0"/>
              <a:t>USNESENÍ </a:t>
            </a:r>
          </a:p>
          <a:p>
            <a:r>
              <a:rPr lang="cs-CZ" sz="1400" i="1" dirty="0"/>
              <a:t>U?//05-04-2022 VV ČOV schvaluje na základě předloženého návrhu komise udržitelnosti ČOV a v návaznosti na usnesení VV ČOV č. VV U8/4/22-11-2021 ze dne 22.11.2021  dokument nazvaný „Plán naplnění – Shrnutí, Rozpis aktivit pro období 2022-2023 (vč. dlouhodobých aktivit)“, který definuje vybraný obsah aktivit pro 1. etapu implementačního plánu strategie a jejích relevantních konkrétních bodů do časového horizontu 2022-2024.</a:t>
            </a:r>
          </a:p>
          <a:p>
            <a:endParaRPr lang="cs-CZ" sz="1100" i="1" u="sng" dirty="0"/>
          </a:p>
          <a:p>
            <a:r>
              <a:rPr lang="cs-CZ" b="1" dirty="0">
                <a:solidFill>
                  <a:srgbClr val="FF0000"/>
                </a:solidFill>
              </a:rPr>
              <a:t> 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A58D8B6-FFB1-4B69-9903-97F591B5773C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11068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A27E48"/>
                </a:solidFill>
                <a:latin typeface="Myriad Pro Semibold"/>
                <a:ea typeface="+mj-ea"/>
                <a:cs typeface="Myriad Pro Semibold"/>
              </a:defRPr>
            </a:lvl1pPr>
          </a:lstStyle>
          <a:p>
            <a:r>
              <a:rPr lang="cs-CZ" dirty="0"/>
              <a:t>STRATEGIE UDRŽITELNOSTI 2030</a:t>
            </a:r>
            <a:br>
              <a:rPr lang="cs-CZ" dirty="0"/>
            </a:br>
            <a:r>
              <a:rPr lang="cs-CZ" sz="1600" dirty="0"/>
              <a:t>Plán naplnění</a:t>
            </a:r>
            <a:r>
              <a:rPr lang="cs-CZ" sz="1600" b="1" dirty="0"/>
              <a:t> </a:t>
            </a:r>
            <a:r>
              <a:rPr lang="cs-CZ" sz="1600" dirty="0"/>
              <a:t>– shrnutí  </a:t>
            </a:r>
            <a:br>
              <a:rPr lang="cs-CZ" sz="1600" dirty="0"/>
            </a:br>
            <a:r>
              <a:rPr lang="cs-CZ" sz="1600" dirty="0"/>
              <a:t>Rozpis aktivit pro období 2022-2023 (vč. dlouhodobých aktivit) </a:t>
            </a:r>
            <a:br>
              <a:rPr lang="cs-CZ" sz="1600" dirty="0"/>
            </a:br>
            <a:br>
              <a:rPr lang="cs-CZ" sz="1600" dirty="0"/>
            </a:br>
            <a:br>
              <a:rPr lang="cs-CZ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9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D11CE2-61D3-41FD-9114-03386B43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KROKY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28C3609-E9E8-4B0D-8811-28A7D1086F0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803158"/>
            <a:ext cx="8229600" cy="2624666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Stručné představení strategie a aktivit v oblasti udržitelnosti na konferenci pro svazy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Setkání pracovní skupiny k implementaci strategie udržitelnosti </a:t>
            </a:r>
            <a:endParaRPr lang="cs-CZ" dirty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Komunikace Strategie udržitelnosti 2030 u příležitosti Dne Země 22. 4. 2022</a:t>
            </a:r>
            <a:endParaRPr 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B3078C-D2C5-44A6-B623-605AC06A8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104" y="2654447"/>
            <a:ext cx="4171215" cy="23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88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BC955E"/>
                </a:solidFill>
                <a:latin typeface="Gotham Bold" pitchFamily="50" charset="0"/>
                <a:cs typeface="Gotham_COV Headline CE" pitchFamily="2" charset="0"/>
              </a:rPr>
              <a:t>ERASMUS + SPORT</a:t>
            </a:r>
            <a:endParaRPr lang="en-US" dirty="0">
              <a:solidFill>
                <a:srgbClr val="BC955E"/>
              </a:solidFill>
              <a:latin typeface="Gotham Bold" pitchFamily="50" charset="0"/>
              <a:cs typeface="Gotham_COV Headline CE" pitchFamily="2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0"/>
          </p:nvPr>
        </p:nvSpPr>
        <p:spPr>
          <a:xfrm>
            <a:off x="457200" y="1089335"/>
            <a:ext cx="8281164" cy="3798444"/>
          </a:xfrm>
        </p:spPr>
        <p:txBody>
          <a:bodyPr/>
          <a:lstStyle/>
          <a:p>
            <a:pPr lvl="0"/>
            <a:r>
              <a:rPr lang="cs-CZ" sz="1400" u="sng" dirty="0"/>
              <a:t>ČOV jako koordinátor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400" dirty="0"/>
              <a:t>ASAP – As </a:t>
            </a:r>
            <a:r>
              <a:rPr lang="cs-CZ" sz="1400" dirty="0" err="1"/>
              <a:t>sustainable</a:t>
            </a:r>
            <a:r>
              <a:rPr lang="cs-CZ" sz="1400" dirty="0"/>
              <a:t> as </a:t>
            </a:r>
            <a:r>
              <a:rPr lang="cs-CZ" sz="1400" dirty="0" err="1"/>
              <a:t>possible</a:t>
            </a:r>
            <a:endParaRPr lang="cs-CZ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400" dirty="0"/>
              <a:t>EWOS – </a:t>
            </a:r>
            <a:r>
              <a:rPr lang="cs-CZ" sz="1400" dirty="0" err="1"/>
              <a:t>European</a:t>
            </a:r>
            <a:r>
              <a:rPr lang="cs-CZ" sz="1400" dirty="0"/>
              <a:t> </a:t>
            </a:r>
            <a:r>
              <a:rPr lang="cs-CZ" sz="1400" dirty="0" err="1"/>
              <a:t>week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sport</a:t>
            </a:r>
          </a:p>
          <a:p>
            <a:pPr lvl="0"/>
            <a:endParaRPr lang="cs-CZ" sz="1400" dirty="0"/>
          </a:p>
          <a:p>
            <a:pPr lvl="0"/>
            <a:r>
              <a:rPr lang="cs-CZ" sz="1400" u="sng" dirty="0"/>
              <a:t>ČOV jako partnerská organizace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GAMES – </a:t>
            </a:r>
            <a:r>
              <a:rPr lang="cs-CZ" sz="1400" dirty="0" err="1"/>
              <a:t>Guidance</a:t>
            </a:r>
            <a:r>
              <a:rPr lang="cs-CZ" sz="1400" dirty="0"/>
              <a:t> to </a:t>
            </a:r>
            <a:r>
              <a:rPr lang="cs-CZ" sz="1400" dirty="0" err="1"/>
              <a:t>achive</a:t>
            </a:r>
            <a:r>
              <a:rPr lang="cs-CZ" sz="1400" dirty="0"/>
              <a:t> more </a:t>
            </a:r>
            <a:r>
              <a:rPr lang="cs-CZ" sz="1400" dirty="0" err="1"/>
              <a:t>equal</a:t>
            </a:r>
            <a:r>
              <a:rPr lang="cs-CZ" sz="1400" dirty="0"/>
              <a:t> </a:t>
            </a:r>
            <a:r>
              <a:rPr lang="cs-CZ" sz="1400" dirty="0" err="1"/>
              <a:t>leadership</a:t>
            </a:r>
            <a:r>
              <a:rPr lang="cs-CZ" sz="1400" dirty="0"/>
              <a:t> in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ATHLETES4SOCIETY - </a:t>
            </a:r>
            <a:r>
              <a:rPr lang="it-IT" sz="1400" dirty="0"/>
              <a:t>Empowering the Public Value of Sport</a:t>
            </a:r>
            <a:r>
              <a:rPr lang="cs-CZ" sz="1400" dirty="0"/>
              <a:t> </a:t>
            </a:r>
            <a:r>
              <a:rPr lang="cs-CZ" sz="1400" dirty="0" err="1"/>
              <a:t>through</a:t>
            </a:r>
            <a:r>
              <a:rPr lang="cs-CZ" sz="1400" dirty="0"/>
              <a:t> </a:t>
            </a:r>
            <a:r>
              <a:rPr lang="cs-CZ" sz="1400" dirty="0" err="1"/>
              <a:t>Athletes</a:t>
            </a:r>
            <a:r>
              <a:rPr lang="cs-CZ" sz="1400" dirty="0"/>
              <a:t> and Role </a:t>
            </a:r>
            <a:r>
              <a:rPr lang="cs-CZ" sz="1400" dirty="0" err="1"/>
              <a:t>Models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PlayIn</a:t>
            </a:r>
            <a:r>
              <a:rPr lang="cs-CZ" sz="1400" dirty="0"/>
              <a:t> </a:t>
            </a:r>
            <a:r>
              <a:rPr lang="cs-CZ" sz="1400" dirty="0" err="1"/>
              <a:t>Together</a:t>
            </a:r>
            <a:r>
              <a:rPr lang="cs-CZ" sz="14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GloKnoCo</a:t>
            </a:r>
            <a:r>
              <a:rPr lang="cs-CZ" sz="1400" dirty="0"/>
              <a:t> - </a:t>
            </a:r>
            <a:r>
              <a:rPr lang="en-US" sz="1400" dirty="0"/>
              <a:t>Global Sport for Development and Peace Knowledge Collaborative</a:t>
            </a:r>
            <a:r>
              <a:rPr lang="cs-CZ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r>
              <a:rPr lang="cs-CZ" sz="1400" u="sng" dirty="0"/>
              <a:t>ČOV v projektových záměrech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OCEAN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AVELANCHES</a:t>
            </a:r>
          </a:p>
          <a:p>
            <a:endParaRPr lang="cs-CZ" sz="1200" b="1" dirty="0">
              <a:solidFill>
                <a:srgbClr val="034DA2"/>
              </a:solidFill>
              <a:latin typeface="Gotham Book" panose="02000604040000020004"/>
              <a:cs typeface="Gotham_COV Book" pitchFamily="2" charset="0"/>
            </a:endParaRPr>
          </a:p>
          <a:p>
            <a:endParaRPr lang="cs-CZ" sz="12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200" dirty="0"/>
          </a:p>
          <a:p>
            <a:endParaRPr lang="cs-CZ" sz="1200" b="1" dirty="0">
              <a:solidFill>
                <a:srgbClr val="034DA2"/>
              </a:solidFill>
              <a:latin typeface="Gotham Book" panose="02000604040000020004"/>
              <a:cs typeface="Gotham_COV Book" pitchFamily="2" charset="0"/>
            </a:endParaRPr>
          </a:p>
          <a:p>
            <a:endParaRPr lang="cs-CZ" b="1" dirty="0">
              <a:solidFill>
                <a:srgbClr val="034DA2"/>
              </a:solidFill>
              <a:latin typeface="Gotham Book" panose="02000604040000020004"/>
              <a:cs typeface="Gotham_COV Book" pitchFamily="2" charset="0"/>
            </a:endParaRP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sz="1800" dirty="0"/>
          </a:p>
          <a:p>
            <a:pPr lvl="0"/>
            <a:br>
              <a:rPr lang="en-US" sz="1600" dirty="0"/>
            </a:br>
            <a:endParaRPr lang="cs-CZ" sz="1600" b="1" dirty="0"/>
          </a:p>
        </p:txBody>
      </p:sp>
      <p:sp>
        <p:nvSpPr>
          <p:cNvPr id="3" name="Obdélník 2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04ABA1-9531-458E-BFA7-013E92F8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322" y="4059686"/>
            <a:ext cx="1664117" cy="87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6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A34D167-756B-4462-AB06-811DD9BD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42" y="127877"/>
            <a:ext cx="1439436" cy="7806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6662" y="1085630"/>
            <a:ext cx="8483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685800">
              <a:defRPr/>
            </a:pPr>
            <a:r>
              <a:rPr lang="cs-CZ" sz="1200" b="1" dirty="0">
                <a:solidFill>
                  <a:srgbClr val="1E1D64"/>
                </a:solidFill>
                <a:latin typeface="Myriad Pro"/>
              </a:rPr>
              <a:t>Obecné informace </a:t>
            </a: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Příprava projektu, role lídra v implementaci, celkový management, komunikace</a:t>
            </a: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Zásadní část grantu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69A75C-3968-4E0F-9ABD-15553EEE47F0}"/>
              </a:ext>
            </a:extLst>
          </p:cNvPr>
          <p:cNvSpPr txBox="1">
            <a:spLocks/>
          </p:cNvSpPr>
          <p:nvPr/>
        </p:nvSpPr>
        <p:spPr>
          <a:xfrm>
            <a:off x="1570067" y="216413"/>
            <a:ext cx="6749341" cy="575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A27E48"/>
                </a:solidFill>
                <a:latin typeface="Gotham_COV Headline CE" pitchFamily="2" charset="0"/>
                <a:ea typeface="+mj-ea"/>
                <a:cs typeface="Gotham_COV Headline CE" pitchFamily="2" charset="0"/>
              </a:defRPr>
            </a:lvl1pPr>
          </a:lstStyle>
          <a:p>
            <a:pPr algn="ctr" defTabSz="685800">
              <a:defRPr/>
            </a:pPr>
            <a:r>
              <a:rPr lang="cs-CZ" sz="2400" b="0" dirty="0">
                <a:solidFill>
                  <a:srgbClr val="BC955E"/>
                </a:solidFill>
                <a:latin typeface="Gotham Bold" pitchFamily="50" charset="0"/>
              </a:rPr>
              <a:t>ČOV JAKO KOORDINÁTOR</a:t>
            </a:r>
            <a:endParaRPr lang="en-US" sz="2400" b="0" dirty="0">
              <a:solidFill>
                <a:srgbClr val="BC955E"/>
              </a:solidFill>
              <a:latin typeface="Gotham Bold" pitchFamily="50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66661" y="1859771"/>
            <a:ext cx="4129711" cy="321087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 defTabSz="685800">
              <a:defRPr/>
            </a:pPr>
            <a:r>
              <a:rPr lang="cs-CZ" sz="1200" b="1" dirty="0">
                <a:solidFill>
                  <a:srgbClr val="1E1D64"/>
                </a:solidFill>
                <a:latin typeface="Myriad Pro"/>
              </a:rPr>
              <a:t>ASAP – As </a:t>
            </a:r>
            <a:r>
              <a:rPr lang="cs-CZ" sz="1200" b="1" dirty="0" err="1">
                <a:solidFill>
                  <a:srgbClr val="1E1D64"/>
                </a:solidFill>
                <a:latin typeface="Myriad Pro"/>
              </a:rPr>
              <a:t>Sustainable</a:t>
            </a:r>
            <a:r>
              <a:rPr lang="cs-CZ" sz="1200" b="1" dirty="0">
                <a:solidFill>
                  <a:srgbClr val="1E1D64"/>
                </a:solidFill>
                <a:latin typeface="Myriad Pro"/>
              </a:rPr>
              <a:t> As </a:t>
            </a:r>
            <a:r>
              <a:rPr lang="cs-CZ" sz="1200" b="1" dirty="0" err="1">
                <a:solidFill>
                  <a:srgbClr val="1E1D64"/>
                </a:solidFill>
                <a:latin typeface="Myriad Pro"/>
              </a:rPr>
              <a:t>Possible</a:t>
            </a:r>
            <a:endParaRPr lang="cs-CZ" sz="1200" b="1" dirty="0">
              <a:solidFill>
                <a:srgbClr val="1E1D64"/>
              </a:solidFill>
              <a:latin typeface="Myriad Pro"/>
            </a:endParaRPr>
          </a:p>
          <a:p>
            <a:pPr marL="0" lvl="1" algn="ctr" defTabSz="685800">
              <a:defRPr/>
            </a:pPr>
            <a:endParaRPr lang="cs-CZ" sz="825" b="1" dirty="0">
              <a:solidFill>
                <a:srgbClr val="034DA2"/>
              </a:solidFill>
              <a:latin typeface="Gotham Book" panose="02000604040000020004"/>
              <a:cs typeface="Gotham_COV Book" pitchFamily="2" charset="0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Leden 2020 - prosinec 2022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Partneři: NOV z HU, DE, DK, FI, SK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Úzká spolupráce s MOV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b="1" dirty="0">
                <a:solidFill>
                  <a:srgbClr val="1E1D64"/>
                </a:solidFill>
                <a:latin typeface="Myriad Pro"/>
              </a:rPr>
              <a:t>Grant: </a:t>
            </a:r>
            <a:r>
              <a:rPr lang="it-IT" sz="1200" b="1" dirty="0">
                <a:solidFill>
                  <a:srgbClr val="1E1D64"/>
                </a:solidFill>
                <a:latin typeface="Myriad Pro"/>
              </a:rPr>
              <a:t>330 396</a:t>
            </a:r>
            <a:r>
              <a:rPr lang="cs-CZ" sz="1200" b="1" dirty="0">
                <a:solidFill>
                  <a:srgbClr val="1E1D64"/>
                </a:solidFill>
                <a:latin typeface="Myriad Pro"/>
              </a:rPr>
              <a:t> eur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Hlavní výsledky</a:t>
            </a:r>
          </a:p>
          <a:p>
            <a:pPr marL="2857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Schválené strategie udržitelnosti (CZ, SK),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finalizovaná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strategie (HU)</a:t>
            </a:r>
          </a:p>
          <a:p>
            <a:pPr marL="2857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Roadmap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(průvodce) přípravou strategie udržitelnosti + nástroje 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Závěrečná konference v říjnu v Praze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785132" y="1862448"/>
            <a:ext cx="4064954" cy="291541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 defTabSz="685800">
              <a:defRPr/>
            </a:pPr>
            <a:r>
              <a:rPr lang="cs-CZ" sz="1200" b="1" dirty="0">
                <a:solidFill>
                  <a:srgbClr val="1E1D64"/>
                </a:solidFill>
                <a:latin typeface="Myriad Pro"/>
              </a:rPr>
              <a:t>Evropský týden sportu 2022-2023</a:t>
            </a:r>
          </a:p>
          <a:p>
            <a:pPr marL="0" lvl="1" algn="ctr" defTabSz="685800">
              <a:defRPr/>
            </a:pPr>
            <a:endParaRPr lang="cs-CZ" sz="825" b="1" dirty="0">
              <a:solidFill>
                <a:srgbClr val="034DA2"/>
              </a:solidFill>
              <a:latin typeface="Gotham Book" panose="02000604040000020004"/>
              <a:cs typeface="Gotham_COV Book" pitchFamily="2" charset="0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Grant Národnímu koordinátorovi (ČOV) pro realizaci Evropského týdne sportu na národní úrovni v letech 2022 a 2023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b="1" dirty="0">
                <a:solidFill>
                  <a:srgbClr val="1E1D64"/>
                </a:solidFill>
                <a:latin typeface="Myriad Pro"/>
              </a:rPr>
              <a:t>Grant: </a:t>
            </a:r>
            <a:r>
              <a:rPr lang="it-IT" sz="1200" b="1" dirty="0">
                <a:solidFill>
                  <a:srgbClr val="1E1D64"/>
                </a:solidFill>
                <a:latin typeface="Myriad Pro"/>
              </a:rPr>
              <a:t>3</a:t>
            </a:r>
            <a:r>
              <a:rPr lang="cs-CZ" sz="1200" b="1" dirty="0">
                <a:solidFill>
                  <a:srgbClr val="1E1D64"/>
                </a:solidFill>
                <a:latin typeface="Myriad Pro"/>
              </a:rPr>
              <a:t>20 000 eur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Spolupracující organizace: Sokol, Česká komora fitness a další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V r. 2022 účast na zahájení EWoS v Praze (součást Českého předsednictví Rady EU)</a:t>
            </a: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71" y="4394670"/>
            <a:ext cx="741639" cy="52108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126" y="4095310"/>
            <a:ext cx="1405879" cy="4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1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BC955E"/>
                </a:solidFill>
                <a:latin typeface="Gotham Bold" pitchFamily="50" charset="0"/>
                <a:cs typeface="Gotham_COV Headline CE" pitchFamily="2" charset="0"/>
              </a:rPr>
              <a:t>ASAP</a:t>
            </a:r>
            <a:endParaRPr lang="en-US" dirty="0">
              <a:solidFill>
                <a:srgbClr val="BC955E"/>
              </a:solidFill>
              <a:latin typeface="Gotham Bold" pitchFamily="50" charset="0"/>
              <a:cs typeface="Gotham_COV Headline CE" pitchFamily="2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0"/>
          </p:nvPr>
        </p:nvSpPr>
        <p:spPr>
          <a:xfrm>
            <a:off x="346106" y="870489"/>
            <a:ext cx="5328302" cy="3602053"/>
          </a:xfrm>
        </p:spPr>
        <p:txBody>
          <a:bodyPr/>
          <a:lstStyle/>
          <a:p>
            <a:pPr lvl="0"/>
            <a:r>
              <a:rPr lang="cs-CZ" u="sng" dirty="0"/>
              <a:t>Novinky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Online schůzka partnerů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Finalizace </a:t>
            </a:r>
            <a:r>
              <a:rPr lang="cs-CZ" sz="1600" dirty="0" err="1"/>
              <a:t>Roadmap</a:t>
            </a:r>
            <a:r>
              <a:rPr lang="cs-CZ" sz="1600" dirty="0"/>
              <a:t> (průvodce) tvorbou strategie udržitelnosti a „nástrojů“, které ji budou doplňovat – koordinace s MOV</a:t>
            </a:r>
          </a:p>
          <a:p>
            <a:pPr lvl="0"/>
            <a:endParaRPr lang="cs-CZ" sz="900" dirty="0"/>
          </a:p>
          <a:p>
            <a:pPr lvl="0"/>
            <a:r>
              <a:rPr lang="cs-CZ" u="sng" dirty="0"/>
              <a:t>Další kroky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22. dubna (Den Země) – publikace </a:t>
            </a:r>
            <a:r>
              <a:rPr lang="cs-CZ" sz="1600" dirty="0" err="1"/>
              <a:t>Roadmap</a:t>
            </a:r>
            <a:r>
              <a:rPr lang="cs-CZ" sz="1600" dirty="0"/>
              <a:t> a většiny „nástrojů“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Duben – projektový meeting v Budapešti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Květen – bilaterální studijní cesta – ČOV </a:t>
            </a:r>
            <a:r>
              <a:rPr lang="cs-CZ" sz="1600" dirty="0">
                <a:sym typeface="Symbol" panose="05050102010706020507" pitchFamily="18" charset="2"/>
              </a:rPr>
              <a:t> DOSB</a:t>
            </a:r>
            <a:endParaRPr lang="cs-CZ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Červen – projektový meeting v Bratislavě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Říjen – závěrečná konference v Praze</a:t>
            </a:r>
          </a:p>
          <a:p>
            <a:pPr lvl="0"/>
            <a:endParaRPr lang="cs-CZ" dirty="0"/>
          </a:p>
          <a:p>
            <a:pPr lvl="1" indent="0">
              <a:buNone/>
            </a:pPr>
            <a:endParaRPr lang="cs-CZ" sz="1800" dirty="0"/>
          </a:p>
          <a:p>
            <a:pPr lvl="1" indent="0">
              <a:buNone/>
            </a:pPr>
            <a:endParaRPr lang="cs-CZ" sz="1800" u="sng" dirty="0"/>
          </a:p>
          <a:p>
            <a:pPr algn="ctr"/>
            <a:r>
              <a:rPr lang="cs-CZ" sz="2800" dirty="0"/>
              <a:t> </a:t>
            </a:r>
          </a:p>
          <a:p>
            <a:pPr lvl="2" indent="0">
              <a:buNone/>
            </a:pPr>
            <a:endParaRPr lang="cs-CZ" sz="1800" dirty="0"/>
          </a:p>
          <a:p>
            <a:pPr lvl="1" indent="0">
              <a:buNone/>
            </a:pPr>
            <a:endParaRPr lang="cs-CZ" sz="1800" dirty="0"/>
          </a:p>
          <a:p>
            <a:r>
              <a:rPr lang="cs-CZ" dirty="0"/>
              <a:t>	</a:t>
            </a:r>
          </a:p>
          <a:p>
            <a:pPr marL="342900" indent="-342900">
              <a:buFont typeface="Arial"/>
              <a:buAutoNum type="arabicPeriod"/>
            </a:pPr>
            <a:endParaRPr lang="cs-CZ" dirty="0"/>
          </a:p>
          <a:p>
            <a:pPr marL="342900" indent="-342900">
              <a:buAutoNum type="arabicPeriod"/>
            </a:pPr>
            <a:endParaRPr lang="cs-CZ" dirty="0"/>
          </a:p>
          <a:p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27" y="205979"/>
            <a:ext cx="1466993" cy="103073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F49D566-B07A-44B0-BEBB-10BB8C7EF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152" y="2756416"/>
            <a:ext cx="3309349" cy="2259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74BC6F1-04A7-4ADE-A94B-B6C2D5D3C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152" y="127504"/>
            <a:ext cx="3319479" cy="23320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09003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A34D167-756B-4462-AB06-811DD9BD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42" y="127877"/>
            <a:ext cx="1439436" cy="7806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6662" y="1085630"/>
            <a:ext cx="8483423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cs-CZ" sz="1200" u="sng" dirty="0">
                <a:solidFill>
                  <a:srgbClr val="1E1D64"/>
                </a:solidFill>
                <a:latin typeface="Myriad Pro"/>
              </a:rPr>
              <a:t>Obecné informace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Účast na konkrétních aktivitách v rámci projektu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Všechny náklady spojené s účastí proplacené + část grantu na pokrytí lidských zdrojů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69A75C-3968-4E0F-9ABD-15553EEE47F0}"/>
              </a:ext>
            </a:extLst>
          </p:cNvPr>
          <p:cNvSpPr txBox="1">
            <a:spLocks/>
          </p:cNvSpPr>
          <p:nvPr/>
        </p:nvSpPr>
        <p:spPr>
          <a:xfrm>
            <a:off x="1570067" y="216413"/>
            <a:ext cx="6749341" cy="575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A27E48"/>
                </a:solidFill>
                <a:latin typeface="Gotham_COV Headline CE" pitchFamily="2" charset="0"/>
                <a:ea typeface="+mj-ea"/>
                <a:cs typeface="Gotham_COV Headline CE" pitchFamily="2" charset="0"/>
              </a:defRPr>
            </a:lvl1pPr>
          </a:lstStyle>
          <a:p>
            <a:pPr algn="ctr" defTabSz="685800">
              <a:defRPr/>
            </a:pPr>
            <a:r>
              <a:rPr lang="cs-CZ" sz="2400" b="0" dirty="0">
                <a:solidFill>
                  <a:srgbClr val="BC955E"/>
                </a:solidFill>
                <a:latin typeface="Gotham Bold" pitchFamily="50" charset="0"/>
              </a:rPr>
              <a:t>ČOV JAKO PARTNERSKÁ ORGANIZACE</a:t>
            </a:r>
            <a:endParaRPr lang="en-US" sz="2400" b="0" dirty="0">
              <a:solidFill>
                <a:srgbClr val="BC955E"/>
              </a:solidFill>
              <a:latin typeface="Gotham Bold" pitchFamily="50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66662" y="1926477"/>
            <a:ext cx="4025724" cy="30469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cs-CZ" sz="1200" b="1" dirty="0">
                <a:solidFill>
                  <a:srgbClr val="1E1D64"/>
                </a:solidFill>
                <a:latin typeface="Myriad Pro"/>
              </a:rPr>
              <a:t>GAMES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Koordinátor: EOC EU Office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Duben 2022- Duben 2024 (první schůzka – 26-27.4.)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Partneři: NOV z BE, DE, EL, IE, LV, TUR, MKD + experti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Úzká spolupráce s MOV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Hlavní téma/cíl: Rovnost příležitostí ve vedoucích pozicích a příprava „gender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equality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in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leadership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policy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/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strategy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“ pro všechny partnerské NOV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ČOV – Zapojena Komise rovných příležitostí </a:t>
            </a: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608373" y="1926476"/>
            <a:ext cx="4329372" cy="30931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cs-CZ" sz="1200" b="1" dirty="0">
                <a:solidFill>
                  <a:srgbClr val="1E1D64"/>
                </a:solidFill>
                <a:latin typeface="Myriad Pro"/>
              </a:rPr>
              <a:t>ATHLETES4SOCIETY</a:t>
            </a:r>
          </a:p>
          <a:p>
            <a:pPr marL="257175" lvl="1" indent="-25717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57175" lvl="1" indent="-25717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Koordinátor: VUB (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Vrije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Universiteit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Brussel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)</a:t>
            </a:r>
          </a:p>
          <a:p>
            <a:pPr marL="257175" lvl="1" indent="-25717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2021-2023</a:t>
            </a:r>
          </a:p>
          <a:p>
            <a:pPr marL="257175" lvl="1" indent="-25717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Partneři: VUB ( (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the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ND), Institute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for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Sport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Governance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(PL),Sport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Evolution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Alliance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(PG)),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Kenniscentrum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Sport &amp;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Bewegen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 (ND), KIHU – 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Research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Institute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for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Olympic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Sports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(FI)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Kinetic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Analysis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(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the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ND),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Bilendi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 SA (FR)</a:t>
            </a:r>
          </a:p>
          <a:p>
            <a:pPr marL="257175" lvl="1" indent="-25717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Hlavní téma/cíl:  Posílení významu  sportu využitím sportovců jako „role </a:t>
            </a:r>
            <a:r>
              <a:rPr lang="cs-CZ" sz="1200" dirty="0" err="1">
                <a:solidFill>
                  <a:srgbClr val="1E1D64"/>
                </a:solidFill>
                <a:latin typeface="Myriad Pro"/>
              </a:rPr>
              <a:t>models</a:t>
            </a:r>
            <a:r>
              <a:rPr lang="cs-CZ" sz="1200" dirty="0">
                <a:solidFill>
                  <a:srgbClr val="1E1D64"/>
                </a:solidFill>
                <a:latin typeface="Myriad Pro"/>
              </a:rPr>
              <a:t>“</a:t>
            </a:r>
          </a:p>
          <a:p>
            <a:pPr marL="257175" lvl="1" indent="-257175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ČOV – Zapojena Česká trenérská akademie</a:t>
            </a:r>
          </a:p>
          <a:p>
            <a:pPr marL="257175" lvl="1" indent="-257175"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57175" lvl="1" indent="-257175"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0" lvl="1"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57175" lvl="1" indent="-257175" defTabSz="685800">
              <a:buFont typeface="Arial" panose="020B0604020202020204" pitchFamily="34" charset="0"/>
              <a:buChar char="•"/>
              <a:defRPr/>
            </a:pPr>
            <a:endParaRPr lang="cs-CZ" sz="1500" dirty="0">
              <a:solidFill>
                <a:srgbClr val="FF0000"/>
              </a:solidFill>
              <a:latin typeface="Gotham Book" panose="02000604040000020004"/>
              <a:cs typeface="Gotham_COV Book" pitchFamily="2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018E84B-859C-4D5E-AB8F-3F79CF9A9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290" y="4216790"/>
            <a:ext cx="1533167" cy="6867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33236A-9A9D-4C28-8677-05B22A4C4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067" y="4316843"/>
            <a:ext cx="1218194" cy="61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43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A34D167-756B-4462-AB06-811DD9BD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42" y="127877"/>
            <a:ext cx="1439436" cy="7806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D69A75C-3968-4E0F-9ABD-15553EEE47F0}"/>
              </a:ext>
            </a:extLst>
          </p:cNvPr>
          <p:cNvSpPr txBox="1">
            <a:spLocks/>
          </p:cNvSpPr>
          <p:nvPr/>
        </p:nvSpPr>
        <p:spPr>
          <a:xfrm>
            <a:off x="1299017" y="230457"/>
            <a:ext cx="6749341" cy="575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A27E48"/>
                </a:solidFill>
                <a:latin typeface="Gotham_COV Headline CE" pitchFamily="2" charset="0"/>
                <a:ea typeface="+mj-ea"/>
                <a:cs typeface="Gotham_COV Headline CE" pitchFamily="2" charset="0"/>
              </a:defRPr>
            </a:lvl1pPr>
          </a:lstStyle>
          <a:p>
            <a:pPr algn="ctr" defTabSz="685800">
              <a:defRPr/>
            </a:pPr>
            <a:r>
              <a:rPr lang="cs-CZ" sz="2400" b="0" dirty="0">
                <a:solidFill>
                  <a:srgbClr val="BC955E"/>
                </a:solidFill>
                <a:latin typeface="Gotham Bold" pitchFamily="50" charset="0"/>
              </a:rPr>
              <a:t>ČOV JAKO PARTNERSKÁ ORGANIZACE</a:t>
            </a:r>
          </a:p>
          <a:p>
            <a:pPr algn="ctr" defTabSz="685800">
              <a:defRPr/>
            </a:pPr>
            <a:r>
              <a:rPr lang="cs-CZ" sz="2100" b="0" i="1" dirty="0">
                <a:solidFill>
                  <a:srgbClr val="BC955E"/>
                </a:solidFill>
                <a:latin typeface="Gotham Bold" pitchFamily="50" charset="0"/>
              </a:rPr>
              <a:t>k</a:t>
            </a:r>
            <a:r>
              <a:rPr lang="cs-CZ" sz="2100" b="0" i="1" dirty="0" err="1">
                <a:solidFill>
                  <a:srgbClr val="BC955E"/>
                </a:solidFill>
                <a:latin typeface="Gotham Bold" pitchFamily="50" charset="0"/>
              </a:rPr>
              <a:t>ončící</a:t>
            </a:r>
            <a:r>
              <a:rPr lang="cs-CZ" sz="2100" b="0" i="1" dirty="0">
                <a:solidFill>
                  <a:srgbClr val="BC955E"/>
                </a:solidFill>
                <a:latin typeface="Gotham Bold" pitchFamily="50" charset="0"/>
              </a:rPr>
              <a:t> projekty</a:t>
            </a:r>
            <a:endParaRPr lang="en-US" sz="2100" b="0" i="1" dirty="0">
              <a:solidFill>
                <a:srgbClr val="BC955E"/>
              </a:solidFill>
              <a:latin typeface="Gotham Bold" pitchFamily="50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66662" y="1622150"/>
            <a:ext cx="4025724" cy="31208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cs-CZ" sz="1200" b="1" dirty="0" err="1">
                <a:solidFill>
                  <a:srgbClr val="1E1D64"/>
                </a:solidFill>
                <a:latin typeface="Myriad Pro"/>
              </a:rPr>
              <a:t>PlayIn</a:t>
            </a:r>
            <a:r>
              <a:rPr lang="cs-CZ" sz="1200" b="1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200" b="1" dirty="0" err="1">
                <a:solidFill>
                  <a:srgbClr val="1E1D64"/>
                </a:solidFill>
                <a:latin typeface="Myriad Pro"/>
              </a:rPr>
              <a:t>Together</a:t>
            </a:r>
            <a:r>
              <a:rPr lang="cs-CZ" sz="1200" b="1" dirty="0">
                <a:solidFill>
                  <a:srgbClr val="1E1D64"/>
                </a:solidFill>
                <a:latin typeface="Myriad Pro"/>
              </a:rPr>
              <a:t>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Koordinátor: Play International (FR)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Leden 2019 - červen 2022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Partneři: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Hlavní téma/cíl: Propagace (olympijských) hodnot prostřednictvím pohybových aktivit na školách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ČOV – Zapojen tým SOV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751616" y="1602111"/>
            <a:ext cx="3869870" cy="31947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1200" b="1" dirty="0">
                <a:solidFill>
                  <a:srgbClr val="1E1D64"/>
                </a:solidFill>
                <a:latin typeface="Myriad Pro"/>
              </a:rPr>
              <a:t>Global Sport for Development and Peace Knowledge Collaborative</a:t>
            </a:r>
            <a:r>
              <a:rPr lang="cs-CZ" sz="1200" b="1" dirty="0">
                <a:solidFill>
                  <a:srgbClr val="1E1D64"/>
                </a:solidFill>
                <a:latin typeface="Myriad Pro"/>
              </a:rPr>
              <a:t> (</a:t>
            </a:r>
            <a:r>
              <a:rPr lang="cs-CZ" sz="1200" b="1" dirty="0" err="1">
                <a:solidFill>
                  <a:srgbClr val="1E1D64"/>
                </a:solidFill>
                <a:latin typeface="Myriad Pro"/>
              </a:rPr>
              <a:t>GloKnoCo</a:t>
            </a:r>
            <a:r>
              <a:rPr lang="cs-CZ" sz="1200" b="1" dirty="0">
                <a:solidFill>
                  <a:srgbClr val="1E1D64"/>
                </a:solidFill>
                <a:latin typeface="Myriad Pro"/>
              </a:rPr>
              <a:t>)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Koordinátor: Palackého univerzita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Září 2019 - září 2022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Hlavní téma/cíl: Projekt zaměřený na propojení vysokoškolského vzdělávání s praxí v oblasti „sportu jako nástroje pro rozvoj“ 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ČOV jako neoficiální partner – účast na seminářích/konferencích, zapojen tým mezinárodních vztahů</a:t>
            </a: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0" lvl="1">
              <a:spcBef>
                <a:spcPct val="20000"/>
              </a:spcBef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C53253-E369-4E49-968C-1ED9CDEEC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878" y="3609051"/>
            <a:ext cx="1169175" cy="11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9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A34D167-756B-4462-AB06-811DD9BD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42" y="127877"/>
            <a:ext cx="1439436" cy="7806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6662" y="1085630"/>
            <a:ext cx="8483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685800">
              <a:defRPr/>
            </a:pPr>
            <a:r>
              <a:rPr lang="cs-CZ" sz="1200" u="sng" dirty="0">
                <a:solidFill>
                  <a:srgbClr val="1E1D64"/>
                </a:solidFill>
                <a:latin typeface="Myriad Pro"/>
              </a:rPr>
              <a:t>Obecné informace </a:t>
            </a:r>
          </a:p>
          <a:p>
            <a:pPr marL="257175" lvl="1" indent="-257175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ČOV součástí projektových záměrů, které byly podány k posouzení v březnu 2022</a:t>
            </a:r>
          </a:p>
          <a:p>
            <a:pPr marL="257175" lvl="1" indent="-257175"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1E1D64"/>
                </a:solidFill>
                <a:latin typeface="Myriad Pro"/>
              </a:rPr>
              <a:t>Výsledky výzvy budou zveřejněny na podzim 2022 a úspěšné projekty začnou v lednu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69A75C-3968-4E0F-9ABD-15553EEE47F0}"/>
              </a:ext>
            </a:extLst>
          </p:cNvPr>
          <p:cNvSpPr txBox="1">
            <a:spLocks/>
          </p:cNvSpPr>
          <p:nvPr/>
        </p:nvSpPr>
        <p:spPr>
          <a:xfrm>
            <a:off x="1570067" y="216413"/>
            <a:ext cx="6749341" cy="575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A27E48"/>
                </a:solidFill>
                <a:latin typeface="Gotham_COV Headline CE" pitchFamily="2" charset="0"/>
                <a:ea typeface="+mj-ea"/>
                <a:cs typeface="Gotham_COV Headline CE" pitchFamily="2" charset="0"/>
              </a:defRPr>
            </a:lvl1pPr>
          </a:lstStyle>
          <a:p>
            <a:pPr algn="ctr" defTabSz="685800">
              <a:defRPr/>
            </a:pPr>
            <a:r>
              <a:rPr lang="cs-CZ" sz="2400" b="0" dirty="0">
                <a:solidFill>
                  <a:srgbClr val="BC955E"/>
                </a:solidFill>
                <a:latin typeface="Gotham Bold" pitchFamily="50" charset="0"/>
              </a:rPr>
              <a:t>ČOV V PROJEKTOVÝCH ZÁMĚRECH 2022 JAKO PARTNERSKÁ ORGANIZACE</a:t>
            </a:r>
            <a:endParaRPr lang="en-US" sz="2400" b="0" dirty="0">
              <a:solidFill>
                <a:srgbClr val="BC955E"/>
              </a:solidFill>
              <a:latin typeface="Gotham Bold" pitchFamily="50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40460" y="1751630"/>
            <a:ext cx="4195168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 defTabSz="685800">
              <a:defRPr/>
            </a:pPr>
            <a:r>
              <a:rPr lang="cs-CZ" sz="1200" b="1" dirty="0">
                <a:solidFill>
                  <a:srgbClr val="1E1D64"/>
                </a:solidFill>
                <a:latin typeface="Myriad Pro"/>
              </a:rPr>
              <a:t>OCEAN </a:t>
            </a:r>
          </a:p>
          <a:p>
            <a:pPr marL="0" lvl="1" algn="ctr" defTabSz="685800">
              <a:defRPr/>
            </a:pPr>
            <a:endParaRPr lang="cs-CZ" sz="800" b="1" dirty="0">
              <a:solidFill>
                <a:srgbClr val="034DA2"/>
              </a:solidFill>
              <a:latin typeface="Gotham Book" panose="02000604040000020004"/>
              <a:cs typeface="Gotham_COV Book" pitchFamily="2" charset="0"/>
            </a:endParaRP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Koordinátor: EOC EU Office </a:t>
            </a: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Partneři: 18 evropských NOV</a:t>
            </a: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Příprava a případná implementace v úzké 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spoluprác</a:t>
            </a:r>
            <a:r>
              <a:rPr lang="cs-CZ" sz="1100" dirty="0">
                <a:solidFill>
                  <a:srgbClr val="1E1D64"/>
                </a:solidFill>
                <a:latin typeface="Myriad Pro"/>
              </a:rPr>
              <a:t> s MOV</a:t>
            </a:r>
          </a:p>
          <a:p>
            <a:pPr marL="257175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Hlavní téma/cíl: Vyškolení „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Climate</a:t>
            </a:r>
            <a:r>
              <a:rPr lang="cs-CZ" sz="11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Action</a:t>
            </a:r>
            <a:r>
              <a:rPr lang="cs-CZ" sz="11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Officers</a:t>
            </a:r>
            <a:r>
              <a:rPr lang="cs-CZ" sz="1100" dirty="0">
                <a:solidFill>
                  <a:srgbClr val="1E1D64"/>
                </a:solidFill>
                <a:latin typeface="Myriad Pro"/>
              </a:rPr>
              <a:t>“ a příprava akčního plánu pro snížení uhlíkové stopy každého zapojeného NOC</a:t>
            </a:r>
          </a:p>
          <a:p>
            <a:pPr marL="257175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ČOV – Případné zapojení ASAP týmu a Komise pro udržitelnost</a:t>
            </a:r>
          </a:p>
        </p:txBody>
      </p:sp>
      <p:sp>
        <p:nvSpPr>
          <p:cNvPr id="7" name="Obdélník 6"/>
          <p:cNvSpPr/>
          <p:nvPr/>
        </p:nvSpPr>
        <p:spPr>
          <a:xfrm>
            <a:off x="4703329" y="3652605"/>
            <a:ext cx="4322496" cy="125034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cs-CZ" sz="1200" b="1" dirty="0">
                <a:solidFill>
                  <a:srgbClr val="1E1D64"/>
                </a:solidFill>
                <a:latin typeface="Myriad Pro"/>
              </a:rPr>
              <a:t>AVELANCHES</a:t>
            </a:r>
          </a:p>
          <a:p>
            <a:pPr marL="0" lvl="1" algn="ctr">
              <a:defRPr/>
            </a:pPr>
            <a:endParaRPr lang="cs-CZ" sz="825" b="1" dirty="0">
              <a:solidFill>
                <a:srgbClr val="034DA2"/>
              </a:solidFill>
              <a:latin typeface="Gotham Book" panose="02000604040000020004"/>
              <a:cs typeface="Gotham_COV Book" pitchFamily="2" charset="0"/>
            </a:endParaRP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Koordinátor: 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Protect</a:t>
            </a:r>
            <a:r>
              <a:rPr lang="cs-CZ" sz="11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Our</a:t>
            </a:r>
            <a:r>
              <a:rPr lang="cs-CZ" sz="11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Winters</a:t>
            </a:r>
            <a:r>
              <a:rPr lang="cs-CZ" sz="1100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Finland</a:t>
            </a:r>
            <a:endParaRPr lang="cs-CZ" sz="1100" dirty="0">
              <a:solidFill>
                <a:srgbClr val="1E1D64"/>
              </a:solidFill>
              <a:latin typeface="Myriad Pro"/>
            </a:endParaRPr>
          </a:p>
          <a:p>
            <a:pPr marL="0" lvl="1" indent="-257175" defTabSz="265113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Partneři: FI NOV, Svaz Lyžařů ČR, finská lyžařská a 	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snowbordová</a:t>
            </a:r>
            <a:r>
              <a:rPr lang="cs-CZ" sz="1100" dirty="0">
                <a:solidFill>
                  <a:srgbClr val="1E1D64"/>
                </a:solidFill>
                <a:latin typeface="Myriad Pro"/>
              </a:rPr>
              <a:t> federace, IBU</a:t>
            </a:r>
          </a:p>
          <a:p>
            <a:pPr marL="0" lvl="1" indent="-257175" defTabSz="265113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ČOV – Případné zapojení ASAP týmu, Komise pro 	udržitelnost a sportovního úseku</a:t>
            </a:r>
            <a:endParaRPr lang="cs-CZ" sz="1500" dirty="0">
              <a:solidFill>
                <a:srgbClr val="FF0000"/>
              </a:solidFill>
              <a:latin typeface="Gotham Book" panose="02000604040000020004"/>
              <a:cs typeface="Gotham_COV Book" pitchFamily="2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E91C1D-F7AE-41EF-BE67-9F16057A6484}"/>
              </a:ext>
            </a:extLst>
          </p:cNvPr>
          <p:cNvSpPr/>
          <p:nvPr/>
        </p:nvSpPr>
        <p:spPr>
          <a:xfrm>
            <a:off x="366662" y="3652605"/>
            <a:ext cx="4168966" cy="113877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 defTabSz="685800">
              <a:defRPr/>
            </a:pPr>
            <a:r>
              <a:rPr lang="sk-SK" sz="1200" dirty="0">
                <a:solidFill>
                  <a:srgbClr val="1E1D64"/>
                </a:solidFill>
                <a:latin typeface="Myriad Pro"/>
              </a:rPr>
              <a:t>	</a:t>
            </a:r>
            <a:r>
              <a:rPr lang="sk-SK" sz="1200" b="1" dirty="0" err="1">
                <a:solidFill>
                  <a:srgbClr val="1E1D64"/>
                </a:solidFill>
                <a:latin typeface="Myriad Pro"/>
              </a:rPr>
              <a:t>The</a:t>
            </a:r>
            <a:r>
              <a:rPr lang="sk-SK" sz="1200" b="1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sk-SK" sz="1200" b="1" dirty="0" err="1">
                <a:solidFill>
                  <a:srgbClr val="1E1D64"/>
                </a:solidFill>
                <a:latin typeface="Myriad Pro"/>
              </a:rPr>
              <a:t>Virtual</a:t>
            </a:r>
            <a:r>
              <a:rPr lang="sk-SK" sz="1200" b="1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sk-SK" sz="1200" b="1" dirty="0" err="1">
                <a:solidFill>
                  <a:srgbClr val="1E1D64"/>
                </a:solidFill>
                <a:latin typeface="Myriad Pro"/>
              </a:rPr>
              <a:t>Exposition</a:t>
            </a:r>
            <a:r>
              <a:rPr lang="sk-SK" sz="1200" b="1" dirty="0">
                <a:solidFill>
                  <a:srgbClr val="1E1D64"/>
                </a:solidFill>
                <a:latin typeface="Myriad Pro"/>
              </a:rPr>
              <a:t> of Czech and Slovak </a:t>
            </a:r>
            <a:r>
              <a:rPr lang="sk-SK" sz="1200" b="1" dirty="0" err="1">
                <a:solidFill>
                  <a:srgbClr val="1E1D64"/>
                </a:solidFill>
                <a:latin typeface="Myriad Pro"/>
              </a:rPr>
              <a:t>Olympic</a:t>
            </a:r>
            <a:r>
              <a:rPr lang="sk-SK" sz="1200" b="1" dirty="0">
                <a:solidFill>
                  <a:srgbClr val="1E1D64"/>
                </a:solidFill>
                <a:latin typeface="Myriad Pro"/>
              </a:rPr>
              <a:t> </a:t>
            </a:r>
            <a:r>
              <a:rPr lang="sk-SK" sz="1200" b="1" dirty="0" err="1">
                <a:solidFill>
                  <a:srgbClr val="1E1D64"/>
                </a:solidFill>
                <a:latin typeface="Myriad Pro"/>
              </a:rPr>
              <a:t>Heritage</a:t>
            </a:r>
            <a:endParaRPr lang="cs-CZ" sz="1200" b="1" dirty="0">
              <a:solidFill>
                <a:srgbClr val="1E1D64"/>
              </a:solidFill>
              <a:latin typeface="Myriad Pro"/>
            </a:endParaRP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endParaRPr lang="cs-CZ" sz="1100" dirty="0">
              <a:solidFill>
                <a:srgbClr val="1E1D64"/>
              </a:solidFill>
              <a:latin typeface="Myriad Pro"/>
            </a:endParaRP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Koordinátor: Slovenská olympijská akademie </a:t>
            </a:r>
          </a:p>
          <a:p>
            <a:pPr marL="257175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ČOV – Případné zapojení České olympijské akademie a OSIC – projekt digitalizace archivů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7EE4821F-4ADF-4125-A723-74B7E98EBA68}"/>
              </a:ext>
            </a:extLst>
          </p:cNvPr>
          <p:cNvSpPr/>
          <p:nvPr/>
        </p:nvSpPr>
        <p:spPr>
          <a:xfrm>
            <a:off x="4703328" y="1751630"/>
            <a:ext cx="4322496" cy="17004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1" algn="ctr" defTabSz="685800">
              <a:defRPr/>
            </a:pPr>
            <a:r>
              <a:rPr lang="cs-CZ" sz="1200" b="1" dirty="0" err="1">
                <a:solidFill>
                  <a:srgbClr val="1E1D64"/>
                </a:solidFill>
                <a:latin typeface="Myriad Pro"/>
              </a:rPr>
              <a:t>SportDevX</a:t>
            </a:r>
            <a:r>
              <a:rPr lang="cs-CZ" sz="1200" b="1" dirty="0">
                <a:solidFill>
                  <a:srgbClr val="1E1D64"/>
                </a:solidFill>
                <a:latin typeface="Myriad Pro"/>
              </a:rPr>
              <a:t> </a:t>
            </a: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endParaRPr lang="cs-CZ" sz="1200" dirty="0">
              <a:solidFill>
                <a:srgbClr val="1E1D64"/>
              </a:solidFill>
              <a:latin typeface="Myriad Pro"/>
            </a:endParaRP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Koordinátor: Univerzita Palackého </a:t>
            </a:r>
          </a:p>
          <a:p>
            <a:pPr marL="0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Pokračování projektu 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GloKnoCo</a:t>
            </a:r>
            <a:endParaRPr lang="cs-CZ" sz="1100" dirty="0">
              <a:solidFill>
                <a:srgbClr val="1E1D64"/>
              </a:solidFill>
              <a:latin typeface="Myriad Pro"/>
            </a:endParaRPr>
          </a:p>
          <a:p>
            <a:pPr marL="257175" lvl="1" indent="-257175" defTabSz="685800">
              <a:buFont typeface="Arial" panose="020B0604020202020204" pitchFamily="34" charset="0"/>
              <a:buChar char="•"/>
              <a:defRPr/>
            </a:pPr>
            <a:r>
              <a:rPr lang="cs-CZ" sz="1100" dirty="0">
                <a:solidFill>
                  <a:srgbClr val="1E1D64"/>
                </a:solidFill>
                <a:latin typeface="Myriad Pro"/>
              </a:rPr>
              <a:t>ČOV  - případné zapojení jako plný partner, participace týmu mezinárodních vztahů a Olympijské nadace (inspirace a sbírání zkušeností z oblasti </a:t>
            </a:r>
            <a:r>
              <a:rPr lang="cs-CZ" sz="1100" dirty="0" err="1">
                <a:solidFill>
                  <a:srgbClr val="1E1D64"/>
                </a:solidFill>
                <a:latin typeface="Myriad Pro"/>
              </a:rPr>
              <a:t>fundraisingu</a:t>
            </a:r>
            <a:r>
              <a:rPr lang="cs-CZ" sz="1100" dirty="0">
                <a:solidFill>
                  <a:srgbClr val="1E1D64"/>
                </a:solidFill>
                <a:latin typeface="Myriad Pro"/>
              </a:rPr>
              <a:t> v oblasti sportu)</a:t>
            </a:r>
          </a:p>
          <a:p>
            <a:pPr marL="0" lvl="1" defTabSz="685800">
              <a:defRPr/>
            </a:pPr>
            <a:endParaRPr lang="cs-CZ" sz="1500" dirty="0">
              <a:solidFill>
                <a:srgbClr val="034DA2"/>
              </a:solidFill>
              <a:latin typeface="Gotham Book" panose="02000604040000020004"/>
              <a:cs typeface="Gotham_COV Book" pitchFamily="2" charset="0"/>
            </a:endParaRPr>
          </a:p>
          <a:p>
            <a:pPr marL="0" lvl="1" defTabSz="685800">
              <a:defRPr/>
            </a:pPr>
            <a:endParaRPr lang="cs-CZ" sz="1100" dirty="0">
              <a:solidFill>
                <a:srgbClr val="034DA2"/>
              </a:solidFill>
              <a:latin typeface="Gotham Book" panose="02000604040000020004"/>
              <a:cs typeface="Gotham_COV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4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9C5DB-433A-497E-8D5B-6DE626D8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BC955E"/>
                </a:solidFill>
                <a:latin typeface="Gotham Bold" pitchFamily="50" charset="0"/>
                <a:cs typeface="Gotham_COV Headline CE" pitchFamily="2" charset="0"/>
              </a:rPr>
              <a:t>V</a:t>
            </a:r>
            <a:r>
              <a:rPr lang="en-US" dirty="0">
                <a:solidFill>
                  <a:srgbClr val="BC955E"/>
                </a:solidFill>
                <a:latin typeface="Gotham Bold" pitchFamily="50" charset="0"/>
                <a:cs typeface="Gotham_COV Headline CE" pitchFamily="2" charset="0"/>
              </a:rPr>
              <a:t>ZD</a:t>
            </a:r>
            <a:r>
              <a:rPr lang="cs-CZ" dirty="0">
                <a:solidFill>
                  <a:srgbClr val="BC955E"/>
                </a:solidFill>
                <a:latin typeface="Gotham Bold" pitchFamily="50" charset="0"/>
                <a:cs typeface="Gotham_COV Headline CE" pitchFamily="2" charset="0"/>
              </a:rPr>
              <a:t>ĚLÁVACÍ PROGRAM SPORTOVNÍ DIPLOMACIE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3D8DE8D-EC49-4544-96BB-E10FAB729C8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795793"/>
            <a:ext cx="8229600" cy="3716386"/>
          </a:xfrm>
        </p:spPr>
        <p:txBody>
          <a:bodyPr/>
          <a:lstStyle/>
          <a:p>
            <a:r>
              <a:rPr lang="cs-CZ" u="sng" dirty="0"/>
              <a:t>Letní semestr: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25. – 27. 2. Workshop k prezentačním dovednostem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11. – 13. 3. Základy marketingu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8. – 10. 4. Mezikulturní komunikace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22. – 24. 4. </a:t>
            </a:r>
            <a:r>
              <a:rPr lang="pt-BR" sz="1400" dirty="0"/>
              <a:t>Komunikace a práce s médii</a:t>
            </a:r>
            <a:endParaRPr lang="cs-CZ" sz="1400" dirty="0"/>
          </a:p>
          <a:p>
            <a:endParaRPr lang="cs-CZ" sz="1100" u="sng" dirty="0"/>
          </a:p>
          <a:p>
            <a:r>
              <a:rPr lang="cs-CZ" u="sng" dirty="0"/>
              <a:t>Květen, červen 2022: </a:t>
            </a:r>
            <a:endParaRPr lang="cs-CZ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Studijní cesta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Odevzdání závěrečné práce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Obhajoby</a:t>
            </a:r>
          </a:p>
          <a:p>
            <a:endParaRPr lang="cs-CZ" sz="1000" dirty="0"/>
          </a:p>
          <a:p>
            <a:r>
              <a:rPr lang="cs-CZ" u="sng" dirty="0"/>
              <a:t>Září/říjen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Závěrečný workshop a předání diplomů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7964D77-2706-4C27-9E1A-1AABF8B5A0C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/>
          <a:stretch/>
        </p:blipFill>
        <p:spPr>
          <a:xfrm>
            <a:off x="7243354" y="2568304"/>
            <a:ext cx="1665160" cy="181306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0A5DC9-D5BC-4D4E-8D06-6B1BD8E73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004" y="795793"/>
            <a:ext cx="2402510" cy="150156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55F729D-B9E1-4231-87E8-7DFD4E01B1E2}"/>
              </a:ext>
            </a:extLst>
          </p:cNvPr>
          <p:cNvSpPr/>
          <p:nvPr/>
        </p:nvSpPr>
        <p:spPr>
          <a:xfrm>
            <a:off x="5683718" y="2007245"/>
            <a:ext cx="2894454" cy="62492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solidFill>
                  <a:srgbClr val="1E1D64"/>
                </a:solidFill>
              </a:rPr>
              <a:t>Jan Bondy</a:t>
            </a:r>
          </a:p>
          <a:p>
            <a:pPr algn="ctr"/>
            <a:r>
              <a:rPr lang="cs-CZ" sz="1100" dirty="0">
                <a:solidFill>
                  <a:srgbClr val="1E1D64"/>
                </a:solidFill>
              </a:rPr>
              <a:t>Ředitel veřejné diplomacie MZV</a:t>
            </a:r>
          </a:p>
          <a:p>
            <a:pPr algn="ctr"/>
            <a:r>
              <a:rPr lang="cs-CZ" sz="1100" dirty="0">
                <a:solidFill>
                  <a:srgbClr val="1E1D64"/>
                </a:solidFill>
              </a:rPr>
              <a:t>Mezikulturní komunikace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CCA05A1-467B-47A2-A851-F9B59344DE12}"/>
              </a:ext>
            </a:extLst>
          </p:cNvPr>
          <p:cNvSpPr/>
          <p:nvPr/>
        </p:nvSpPr>
        <p:spPr>
          <a:xfrm>
            <a:off x="5611872" y="4134051"/>
            <a:ext cx="2894454" cy="6490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solidFill>
                  <a:srgbClr val="1E1D64"/>
                </a:solidFill>
              </a:rPr>
              <a:t>Jon Tibbs</a:t>
            </a:r>
          </a:p>
          <a:p>
            <a:pPr algn="ctr"/>
            <a:r>
              <a:rPr lang="cs-CZ" sz="1100" dirty="0" err="1">
                <a:solidFill>
                  <a:srgbClr val="1E1D64"/>
                </a:solidFill>
              </a:rPr>
              <a:t>Chairman</a:t>
            </a:r>
            <a:r>
              <a:rPr lang="cs-CZ" sz="1100" dirty="0">
                <a:solidFill>
                  <a:srgbClr val="1E1D64"/>
                </a:solidFill>
              </a:rPr>
              <a:t> JTA</a:t>
            </a:r>
          </a:p>
          <a:p>
            <a:pPr algn="ctr"/>
            <a:r>
              <a:rPr lang="cs-CZ" sz="1100" dirty="0">
                <a:solidFill>
                  <a:srgbClr val="1E1D64"/>
                </a:solidFill>
              </a:rPr>
              <a:t>Komunikace a práce s médii</a:t>
            </a:r>
          </a:p>
        </p:txBody>
      </p:sp>
    </p:spTree>
    <p:extLst>
      <p:ext uri="{BB962C8B-B14F-4D97-AF65-F5344CB8AC3E}">
        <p14:creationId xmlns:p14="http://schemas.microsoft.com/office/powerpoint/2010/main" val="4157066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D0679-B0B8-4A6C-BC85-E0B931CEB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D72DBF1-0826-4535-8709-C745314B168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852929"/>
            <a:ext cx="8229600" cy="3274690"/>
          </a:xfrm>
        </p:spPr>
        <p:txBody>
          <a:bodyPr/>
          <a:lstStyle/>
          <a:p>
            <a:r>
              <a:rPr lang="cs-CZ" sz="1600" u="sng" dirty="0"/>
              <a:t>KONFERENCE SPORTOVNÍCH SVAZŮ K PROBLEMATICE POUŽÍVÁNÍ NÁZVU CZECH REPUBLIC X CZECHIA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Místo konání: MZV (Černínský palác)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Termín: 28.4. 2022 od 14:00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EYOF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Žádost o vyjádření se k organizaci Evropského olympijského festivalu mládeže v Brně 2025</a:t>
            </a:r>
          </a:p>
          <a:p>
            <a:endParaRPr lang="cs-CZ" sz="1600" dirty="0"/>
          </a:p>
          <a:p>
            <a:r>
              <a:rPr lang="cs-CZ" sz="1600" u="sng" dirty="0"/>
              <a:t>VYSOKÁ ŠKOLA MEZINÁRODNÍCH A VEŘEJNÝCH VZTAHŮ </a:t>
            </a:r>
            <a:endParaRPr lang="cs-CZ" sz="1600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Spolupráce při organizaci a zajištění výuky předmětu Sportovní diplomacie</a:t>
            </a:r>
          </a:p>
        </p:txBody>
      </p:sp>
    </p:spTree>
    <p:extLst>
      <p:ext uri="{BB962C8B-B14F-4D97-AF65-F5344CB8AC3E}">
        <p14:creationId xmlns:p14="http://schemas.microsoft.com/office/powerpoint/2010/main" val="2196811587"/>
      </p:ext>
    </p:extLst>
  </p:cSld>
  <p:clrMapOvr>
    <a:masterClrMapping/>
  </p:clrMapOvr>
</p:sld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10265</TotalTime>
  <Words>1211</Words>
  <Application>Microsoft Office PowerPoint</Application>
  <PresentationFormat>Předvádění na obrazovce (16:9)</PresentationFormat>
  <Paragraphs>214</Paragraphs>
  <Slides>17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Gotham Bold</vt:lpstr>
      <vt:lpstr>Gotham Book</vt:lpstr>
      <vt:lpstr>Gotham_COV Book</vt:lpstr>
      <vt:lpstr>Gotham_COV Headline CE</vt:lpstr>
      <vt:lpstr>Myriad Pro</vt:lpstr>
      <vt:lpstr>Myriad Pro Semibold</vt:lpstr>
      <vt:lpstr>Roboto-Black</vt:lpstr>
      <vt:lpstr>Symbol</vt:lpstr>
      <vt:lpstr>Vlastní návrh</vt:lpstr>
      <vt:lpstr>1_Office Theme</vt:lpstr>
      <vt:lpstr>ZAHRANIČNÍ ODDĚLENÍ ČOV</vt:lpstr>
      <vt:lpstr>ERASMUS + SPORT</vt:lpstr>
      <vt:lpstr>Prezentace aplikace PowerPoint</vt:lpstr>
      <vt:lpstr>ASAP</vt:lpstr>
      <vt:lpstr>Prezentace aplikace PowerPoint</vt:lpstr>
      <vt:lpstr>Prezentace aplikace PowerPoint</vt:lpstr>
      <vt:lpstr>Prezentace aplikace PowerPoint</vt:lpstr>
      <vt:lpstr>VZDĚLÁVACÍ PROGRAM SPORTOVNÍ DIPLOMACIE</vt:lpstr>
      <vt:lpstr>OSTATNÍ </vt:lpstr>
      <vt:lpstr>Prezentace aplikace PowerPoint</vt:lpstr>
      <vt:lpstr>STRATEGIE UDRŽITELNOSTI 2030 </vt:lpstr>
      <vt:lpstr>ČOV STATUT KOMISE PRO UDRŽITELNOST</vt:lpstr>
      <vt:lpstr> www.olympijskytym.cz/udrzitelnost</vt:lpstr>
      <vt:lpstr>STRATEGIE UDRŽITELNOSTI 2030 Plán naplnění – shrnutí   Rozpis aktivit pro období 2022-2023 (vč. dlouhodobých aktivit)    </vt:lpstr>
      <vt:lpstr>Prezentace aplikace PowerPoint</vt:lpstr>
      <vt:lpstr>Prezentace aplikace PowerPoint</vt:lpstr>
      <vt:lpstr>DALŠÍ KROKY </vt:lpstr>
    </vt:vector>
  </TitlesOfParts>
  <Company>FPS repro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Zdenek</dc:creator>
  <cp:lastModifiedBy>zemanova</cp:lastModifiedBy>
  <cp:revision>526</cp:revision>
  <cp:lastPrinted>2020-02-25T14:33:15Z</cp:lastPrinted>
  <dcterms:created xsi:type="dcterms:W3CDTF">2017-04-24T14:29:13Z</dcterms:created>
  <dcterms:modified xsi:type="dcterms:W3CDTF">2022-04-05T08:18:43Z</dcterms:modified>
</cp:coreProperties>
</file>