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437" r:id="rId3"/>
    <p:sldId id="443" r:id="rId4"/>
    <p:sldId id="444" r:id="rId5"/>
    <p:sldId id="419" r:id="rId6"/>
    <p:sldId id="442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7E48"/>
    <a:srgbClr val="1E1D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5474" autoAdjust="0"/>
  </p:normalViewPr>
  <p:slideViewPr>
    <p:cSldViewPr snapToGrid="0" snapToObjects="1">
      <p:cViewPr varScale="1">
        <p:scale>
          <a:sx n="146" d="100"/>
          <a:sy n="146" d="100"/>
        </p:scale>
        <p:origin x="59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E4DB8-FEFF-42EB-B4D5-31E18D75A35B}" type="datetimeFigureOut">
              <a:rPr lang="cs-CZ" smtClean="0"/>
              <a:t>09.01.2024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866135-EEB5-4220-9B56-FE2AF692E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018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866135-EEB5-4220-9B56-FE2AF692E1E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075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1332"/>
            <a:ext cx="7772400" cy="1890889"/>
          </a:xfrm>
          <a:prstGeom prst="rect">
            <a:avLst/>
          </a:prstGeom>
        </p:spPr>
        <p:txBody>
          <a:bodyPr/>
          <a:lstStyle>
            <a:lvl1pPr>
              <a:defRPr sz="40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456" y="3346446"/>
            <a:ext cx="842233" cy="98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9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456491"/>
            <a:ext cx="1114393" cy="479236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8229600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3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505221"/>
          </a:xfrm>
          <a:prstGeom prst="rect">
            <a:avLst/>
          </a:prstGeom>
        </p:spPr>
        <p:txBody>
          <a:bodyPr/>
          <a:lstStyle>
            <a:lvl1pPr>
              <a:defRPr sz="2400"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/>
              <a:t>Hlavní titulek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38907"/>
            <a:ext cx="8229600" cy="459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Podtitulek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57200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96178" y="1546578"/>
            <a:ext cx="3990622" cy="262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sz="2400"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/>
              <a:t>Text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456491"/>
            <a:ext cx="1114393" cy="479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53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A27E48"/>
                </a:solidFill>
                <a:latin typeface="Myriad Pro Semibold"/>
                <a:cs typeface="Myriad Pro Semibold"/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1E1D64"/>
                </a:solidFill>
                <a:latin typeface="Myriad Pro"/>
                <a:cs typeface="Myriad Pro"/>
              </a:defRPr>
            </a:lvl1pPr>
            <a:lvl2pPr>
              <a:defRPr b="0" i="0">
                <a:solidFill>
                  <a:srgbClr val="1E1D64"/>
                </a:solidFill>
                <a:latin typeface="Myriad Pro"/>
                <a:cs typeface="Myriad Pro"/>
              </a:defRPr>
            </a:lvl2pPr>
            <a:lvl3pPr>
              <a:defRPr b="0" i="0">
                <a:solidFill>
                  <a:srgbClr val="1E1D64"/>
                </a:solidFill>
                <a:latin typeface="Myriad Pro"/>
                <a:cs typeface="Myriad Pro"/>
              </a:defRPr>
            </a:lvl3pPr>
            <a:lvl4pPr>
              <a:defRPr b="0" i="0">
                <a:solidFill>
                  <a:srgbClr val="1E1D64"/>
                </a:solidFill>
                <a:latin typeface="Myriad Pro"/>
                <a:cs typeface="Myriad Pro"/>
              </a:defRPr>
            </a:lvl4pPr>
            <a:lvl5pPr>
              <a:defRPr b="0" i="0">
                <a:solidFill>
                  <a:srgbClr val="1E1D64"/>
                </a:solidFill>
                <a:latin typeface="Myriad Pro"/>
                <a:cs typeface="Myriad Pro"/>
              </a:defRPr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453332"/>
            <a:ext cx="1114393" cy="4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7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752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mzv.gov.cz/jnp/cz/zahranicni_vztahy/verejna_diplomacie/jak_na_cesko_v_zahranici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ZAHRANIČNÍ ÚSEK</a:t>
            </a:r>
            <a:br>
              <a:rPr lang="cs-CZ" dirty="0"/>
            </a:br>
            <a:r>
              <a:rPr lang="cs-CZ" sz="3200" dirty="0"/>
              <a:t>Roman </a:t>
            </a:r>
            <a:r>
              <a:rPr lang="cs-CZ" sz="3200" dirty="0" err="1"/>
              <a:t>Kumpošt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3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447A5-1B30-4DFA-9E2B-42D042875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Mezinárodní záležitosti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21EA0-243B-472C-9355-94D4EB2E0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552" y="1136968"/>
            <a:ext cx="8280721" cy="3394472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/>
              <a:t>YOBE - </a:t>
            </a:r>
            <a:r>
              <a:rPr lang="cs-CZ" sz="2000" b="1" dirty="0" err="1"/>
              <a:t>Young</a:t>
            </a:r>
            <a:r>
              <a:rPr lang="cs-CZ" sz="2000" b="1" dirty="0"/>
              <a:t> </a:t>
            </a:r>
            <a:r>
              <a:rPr lang="cs-CZ" sz="2000" b="1" dirty="0" err="1"/>
              <a:t>Olympic</a:t>
            </a:r>
            <a:r>
              <a:rPr lang="cs-CZ" sz="2000" b="1" dirty="0"/>
              <a:t> </a:t>
            </a:r>
            <a:r>
              <a:rPr lang="cs-CZ" sz="2000" b="1" dirty="0" err="1"/>
              <a:t>Board</a:t>
            </a:r>
            <a:r>
              <a:rPr lang="cs-CZ" sz="2000" b="1" dirty="0"/>
              <a:t> Network </a:t>
            </a:r>
            <a:r>
              <a:rPr lang="cs-CZ" sz="2000" b="1" dirty="0" err="1"/>
              <a:t>Europe</a:t>
            </a:r>
            <a:r>
              <a:rPr lang="cs-CZ" sz="2000" b="1" dirty="0"/>
              <a:t> </a:t>
            </a:r>
          </a:p>
          <a:p>
            <a:r>
              <a:rPr lang="cs-CZ" sz="1200" dirty="0"/>
              <a:t>Síť </a:t>
            </a:r>
            <a:r>
              <a:rPr lang="cs-CZ" sz="1200" dirty="0" err="1"/>
              <a:t>Young</a:t>
            </a:r>
            <a:r>
              <a:rPr lang="cs-CZ" sz="1200" dirty="0"/>
              <a:t> </a:t>
            </a:r>
            <a:r>
              <a:rPr lang="cs-CZ" sz="1200" dirty="0" err="1"/>
              <a:t>Olympic</a:t>
            </a:r>
            <a:r>
              <a:rPr lang="cs-CZ" sz="1200" dirty="0"/>
              <a:t> </a:t>
            </a:r>
            <a:r>
              <a:rPr lang="cs-CZ" sz="1200" dirty="0" err="1"/>
              <a:t>Board</a:t>
            </a:r>
            <a:r>
              <a:rPr lang="cs-CZ" sz="1200" dirty="0"/>
              <a:t> Network </a:t>
            </a:r>
            <a:r>
              <a:rPr lang="cs-CZ" sz="1200" dirty="0" err="1"/>
              <a:t>Europe</a:t>
            </a:r>
            <a:r>
              <a:rPr lang="cs-CZ" sz="1200" dirty="0"/>
              <a:t> (YOBE) se zaměřuje na mladé sportovce ve vedoucích rolích.. </a:t>
            </a:r>
          </a:p>
          <a:p>
            <a:r>
              <a:rPr lang="cs-CZ" sz="1200" dirty="0"/>
              <a:t>Platforma, která podporuje rozmanitost a sdružuje nejschopnější mladé lídry z celého světa. </a:t>
            </a:r>
          </a:p>
          <a:p>
            <a:r>
              <a:rPr lang="cs-CZ" sz="1200" dirty="0"/>
              <a:t>Alexandr Kliment – účast za ČOV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en-US" sz="2000" b="1" dirty="0"/>
              <a:t>Joint Pledge on Sport for Inclusion and Protection </a:t>
            </a:r>
            <a:endParaRPr lang="cs-CZ" sz="1000" dirty="0"/>
          </a:p>
          <a:p>
            <a:r>
              <a:rPr lang="cs-CZ" sz="1200" dirty="0"/>
              <a:t>Společný slib o sportu pro začlenění a ochranu, který zprostředkovala Koalice Sport pro uprchlíky (</a:t>
            </a:r>
            <a:r>
              <a:rPr lang="cs-CZ" sz="1200" dirty="0" err="1"/>
              <a:t>SfRC</a:t>
            </a:r>
            <a:r>
              <a:rPr lang="cs-CZ" sz="1200" dirty="0"/>
              <a:t>), představuje aktualizovaný pohled na roli, kterou může sport hrát v reakci na uprchlíky před Globálním fórem o uprchlících v prosinci 2023.</a:t>
            </a:r>
          </a:p>
          <a:p>
            <a:r>
              <a:rPr lang="cs-CZ" sz="1200" dirty="0"/>
              <a:t>Závazek, který vypracovala referenční skupina složená z aktérů z mnoha odvětví, kteří se různými způsoby zabývají sportem a uprchlíky, vychází z přesvědčení, že sport může být a je cenným přínosem v kontextech vysídlení.</a:t>
            </a:r>
          </a:p>
          <a:p>
            <a:r>
              <a:rPr lang="cs-CZ" sz="1200" dirty="0"/>
              <a:t>ČOV se přidalo ke společnému závazku aktivitami v rámci projektů a akcí</a:t>
            </a:r>
          </a:p>
          <a:p>
            <a:pPr marL="0" indent="0">
              <a:buNone/>
            </a:pPr>
            <a:endParaRPr lang="cs-CZ" sz="1400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6D5A9F2-BD43-4FFA-A105-9966DC4350A7}"/>
              </a:ext>
            </a:extLst>
          </p:cNvPr>
          <p:cNvCxnSpPr>
            <a:cxnSpLocks/>
          </p:cNvCxnSpPr>
          <p:nvPr/>
        </p:nvCxnSpPr>
        <p:spPr>
          <a:xfrm>
            <a:off x="457200" y="994964"/>
            <a:ext cx="8280721" cy="35169"/>
          </a:xfrm>
          <a:prstGeom prst="line">
            <a:avLst/>
          </a:prstGeom>
          <a:ln>
            <a:solidFill>
              <a:srgbClr val="A27E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>
            <a:extLst>
              <a:ext uri="{FF2B5EF4-FFF2-40B4-BE49-F238E27FC236}">
                <a16:creationId xmlns:a16="http://schemas.microsoft.com/office/drawing/2014/main" id="{0F717B0B-67B8-4451-B328-DEAA6357E9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938" y="3964300"/>
            <a:ext cx="1697646" cy="90844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D157968-FFFB-442A-9A16-CA47C570A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0480" y="1959645"/>
            <a:ext cx="1044562" cy="53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1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447A5-1B30-4DFA-9E2B-42D042875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Mezinárodní záležitosti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21EA0-243B-472C-9355-94D4EB2E0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4185"/>
            <a:ext cx="8280721" cy="3394472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/>
              <a:t>Večer 8. února 2024 Slavnostní akademie v Národním divadle v Sarajevu</a:t>
            </a:r>
          </a:p>
          <a:p>
            <a:r>
              <a:rPr lang="cs-CZ" sz="1800" dirty="0"/>
              <a:t>V únoru 2024 uplyne 40 let od XIV. zimních olympijských her pořádaných v Sarajevu v r. 1984. </a:t>
            </a:r>
          </a:p>
          <a:p>
            <a:r>
              <a:rPr lang="cs-CZ" sz="1800" dirty="0"/>
              <a:t>Platforma akcí připomínající OH v Sarajevu za účasti tehdejších úspěšných světových sportovců, medailistů. </a:t>
            </a:r>
          </a:p>
          <a:p>
            <a:r>
              <a:rPr lang="cs-CZ" sz="1800" dirty="0"/>
              <a:t>Účast českých sportovců – Běh na lyžích - stříbrná štafeta žen 4 x 5 km</a:t>
            </a:r>
            <a:br>
              <a:rPr lang="cs-CZ" sz="1800" dirty="0"/>
            </a:br>
            <a:endParaRPr lang="cs-CZ" sz="600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26D5A9F2-BD43-4FFA-A105-9966DC4350A7}"/>
              </a:ext>
            </a:extLst>
          </p:cNvPr>
          <p:cNvCxnSpPr>
            <a:cxnSpLocks/>
          </p:cNvCxnSpPr>
          <p:nvPr/>
        </p:nvCxnSpPr>
        <p:spPr>
          <a:xfrm>
            <a:off x="457200" y="994964"/>
            <a:ext cx="8280721" cy="35169"/>
          </a:xfrm>
          <a:prstGeom prst="line">
            <a:avLst/>
          </a:prstGeom>
          <a:ln>
            <a:solidFill>
              <a:srgbClr val="A27E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>
            <a:extLst>
              <a:ext uri="{FF2B5EF4-FFF2-40B4-BE49-F238E27FC236}">
                <a16:creationId xmlns:a16="http://schemas.microsoft.com/office/drawing/2014/main" id="{0AA25183-BB04-4C5D-88CD-3B4AED1CCC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852" y="3431513"/>
            <a:ext cx="5564016" cy="144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82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B2D25-4D4B-4475-9A40-7C4B91E4B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Jak na Česko v zahraničí?</a:t>
            </a:r>
            <a:endParaRPr lang="en-US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1C89AD-BE03-4C32-B602-D47266B48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71394"/>
            <a:ext cx="8229600" cy="3394472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>
                <a:hlinkClick r:id="rId2"/>
              </a:rPr>
              <a:t>https://mzv.gov.cz/jnp/cz/zahranicni_vztahy/verejna_diplomacie/jak_na_cesko_v_zahranici.html</a:t>
            </a:r>
            <a:endParaRPr lang="cs-CZ" sz="1400" dirty="0"/>
          </a:p>
          <a:p>
            <a:pPr marL="0" indent="0">
              <a:buNone/>
            </a:pPr>
            <a:r>
              <a:rPr lang="cs-CZ" sz="900" b="1" dirty="0"/>
              <a:t>Kde používat formální a kde krátký název?</a:t>
            </a:r>
            <a:endParaRPr lang="cs-CZ" sz="900" dirty="0"/>
          </a:p>
          <a:p>
            <a:pPr marL="0" indent="0">
              <a:buNone/>
            </a:pPr>
            <a:r>
              <a:rPr lang="cs-CZ" sz="900" dirty="0"/>
              <a:t>Název „Česká republika“ není ani více ani méně správný než „Česko“, je však nutno dbát na funkční rozlišení a kontext použití obou názvů. MZV doporučuje se v zahraničí řídit jednoduchou úvahou:</a:t>
            </a:r>
          </a:p>
          <a:p>
            <a:pPr marL="0" indent="0">
              <a:buNone/>
            </a:pPr>
            <a:r>
              <a:rPr lang="cs-CZ" sz="900" b="1" dirty="0"/>
              <a:t>Krátký název „Česko“ je vhodné použít tam, kde není nutné použít formální název „Česká republika“.</a:t>
            </a:r>
          </a:p>
          <a:p>
            <a:pPr marL="0" indent="0">
              <a:buNone/>
            </a:pPr>
            <a:r>
              <a:rPr lang="cs-CZ" sz="900" i="1" dirty="0"/>
              <a:t>3.1 Ve kterých konkrétních případech je tedy </a:t>
            </a:r>
            <a:r>
              <a:rPr lang="cs-CZ" sz="900" b="1" i="1" dirty="0"/>
              <a:t>nutné</a:t>
            </a:r>
            <a:r>
              <a:rPr lang="cs-CZ" sz="900" i="1" dirty="0"/>
              <a:t> používat formální neboli politický  název země?</a:t>
            </a:r>
            <a:endParaRPr lang="cs-CZ" sz="900" dirty="0"/>
          </a:p>
          <a:p>
            <a:pPr marL="0" indent="0">
              <a:buNone/>
            </a:pPr>
            <a:r>
              <a:rPr lang="cs-CZ" sz="900" dirty="0"/>
              <a:t>v mezinárodních smlouvách a dalších oficiálních dokumentech jako např. Memorandum o porozumění, tam, kde formální název používají i další státy (smluvní strany).</a:t>
            </a:r>
          </a:p>
          <a:p>
            <a:pPr marL="0" indent="0">
              <a:buNone/>
            </a:pPr>
            <a:r>
              <a:rPr lang="cs-CZ" sz="900" i="1" dirty="0"/>
              <a:t>3.2 KRÁTKÝ název státu je tedy </a:t>
            </a:r>
            <a:r>
              <a:rPr lang="cs-CZ" sz="900" b="1" i="1" dirty="0"/>
              <a:t>vhodné</a:t>
            </a:r>
            <a:r>
              <a:rPr lang="cs-CZ" sz="900" i="1" dirty="0"/>
              <a:t> používat:</a:t>
            </a:r>
            <a:endParaRPr lang="cs-CZ" sz="900" dirty="0"/>
          </a:p>
          <a:p>
            <a:pPr marL="0" indent="0">
              <a:buNone/>
            </a:pPr>
            <a:r>
              <a:rPr lang="cs-CZ" sz="900" b="1" dirty="0"/>
              <a:t>všude tam, kde i ostatní státy používají krátký název</a:t>
            </a:r>
            <a:r>
              <a:rPr lang="cs-CZ" sz="900" dirty="0"/>
              <a:t>, tedy například v seznamech členských států mezinárodních organizací na webových stránkách a na jmenovkách v jednacích místnostech,</a:t>
            </a:r>
          </a:p>
          <a:p>
            <a:pPr marL="0" indent="0">
              <a:buNone/>
            </a:pPr>
            <a:r>
              <a:rPr lang="cs-CZ" sz="900" b="1" dirty="0"/>
              <a:t>všude tam, kde my sami pro ostatní státy přirozeně používáme krátké názvy</a:t>
            </a:r>
            <a:r>
              <a:rPr lang="cs-CZ" sz="900" dirty="0"/>
              <a:t>,</a:t>
            </a:r>
          </a:p>
          <a:p>
            <a:r>
              <a:rPr lang="cs-CZ" sz="900" dirty="0"/>
              <a:t>u komerčně a ekonomicky zaměřených akcí (mezinárodní výstavy, veletrhy, obchodní a destinační marketing země),</a:t>
            </a:r>
          </a:p>
          <a:p>
            <a:r>
              <a:rPr lang="cs-CZ" sz="900" dirty="0"/>
              <a:t>v případě kulturní, společenské, vědecké, sportovní (viz dále), ekonomické a jiné prezentace státu, ale také např. v projevech politických představitelů neceremoniálního charakteru,</a:t>
            </a:r>
          </a:p>
          <a:p>
            <a:r>
              <a:rPr lang="cs-CZ" sz="900" dirty="0"/>
              <a:t>při prezentaci jednotlivých osobností reprezentujících kulturní, společenské, vědecké, sportovní, ekonomické, nebo jiné zájmy státu,</a:t>
            </a:r>
          </a:p>
          <a:p>
            <a:r>
              <a:rPr lang="cs-CZ" sz="900" dirty="0"/>
              <a:t>v neformální komunikaci, korespondenci, v literárních dílech a novinových článcích, v rozhovorech pro média, v geografických materiálech (mapy, atlasy),</a:t>
            </a:r>
          </a:p>
          <a:p>
            <a:r>
              <a:rPr lang="cs-CZ" sz="900" dirty="0"/>
              <a:t>na sociálních sítích,</a:t>
            </a:r>
          </a:p>
          <a:p>
            <a:r>
              <a:rPr lang="cs-CZ" sz="900" dirty="0"/>
              <a:t>v materiálech, které prezentují úspěchy, historii a osobnosti státu,</a:t>
            </a:r>
          </a:p>
          <a:p>
            <a:r>
              <a:rPr lang="cs-CZ" sz="900" dirty="0"/>
              <a:t>v tiskových materiálech soukromých subjektů, jejich propagačních tiskovinách apod.</a:t>
            </a:r>
          </a:p>
          <a:p>
            <a:endParaRPr lang="en-US" sz="20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725C475-5D0C-48D4-9AEC-6A91224CE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6163" y="3869871"/>
            <a:ext cx="1860637" cy="127362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E93D846-C335-4168-97A3-D848C1479D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4850" y="4508095"/>
            <a:ext cx="1998441" cy="52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81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0F46F99-811C-4DA3-8F10-8B7017B76B15}"/>
              </a:ext>
            </a:extLst>
          </p:cNvPr>
          <p:cNvSpPr txBox="1">
            <a:spLocks/>
          </p:cNvSpPr>
          <p:nvPr/>
        </p:nvSpPr>
        <p:spPr>
          <a:xfrm>
            <a:off x="545917" y="1144908"/>
            <a:ext cx="8422361" cy="3892729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1E1D64"/>
                </a:solidFill>
                <a:latin typeface="Myriad Pro"/>
              </a:rPr>
              <a:t>V. MODUL  8. – 10.12. 2023 Práce a komunikace s médii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1E1D64"/>
                </a:solidFill>
                <a:latin typeface="Myriad Pro"/>
              </a:rPr>
              <a:t>Exkurze a diskuze v České televizi a v Českém rozhlase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1E1D64"/>
                </a:solidFill>
                <a:latin typeface="Myriad Pro"/>
              </a:rPr>
              <a:t>Tištěná a internetová média (Ondřej Trunečka)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1E1D64"/>
                </a:solidFill>
                <a:latin typeface="Myriad Pro"/>
              </a:rPr>
              <a:t>Role tiskové mluvčí + příprava </a:t>
            </a:r>
            <a:r>
              <a:rPr lang="cs-CZ" sz="1800" dirty="0" err="1">
                <a:solidFill>
                  <a:srgbClr val="1E1D64"/>
                </a:solidFill>
                <a:latin typeface="Myriad Pro"/>
              </a:rPr>
              <a:t>eventu</a:t>
            </a:r>
            <a:r>
              <a:rPr lang="cs-CZ" sz="1800" dirty="0">
                <a:solidFill>
                  <a:srgbClr val="1E1D64"/>
                </a:solidFill>
                <a:latin typeface="Myriad Pro"/>
              </a:rPr>
              <a:t> (Bára </a:t>
            </a:r>
            <a:r>
              <a:rPr lang="cs-CZ" sz="1800" dirty="0" err="1">
                <a:solidFill>
                  <a:srgbClr val="1E1D64"/>
                </a:solidFill>
                <a:latin typeface="Myriad Pro"/>
              </a:rPr>
              <a:t>Žehanová</a:t>
            </a:r>
            <a:r>
              <a:rPr lang="cs-CZ" sz="1800" dirty="0">
                <a:solidFill>
                  <a:srgbClr val="1E1D64"/>
                </a:solidFill>
                <a:latin typeface="Myriad Pro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1E1D64"/>
                </a:solidFill>
                <a:latin typeface="Myriad Pro"/>
              </a:rPr>
              <a:t>Sociální sítě (Ondřej Hnilica)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1E1D64"/>
                </a:solidFill>
                <a:latin typeface="Myriad Pro"/>
              </a:rPr>
              <a:t>Nácvik mluvení na kameru – teorie a praxe (Tomáš Budka)</a:t>
            </a:r>
          </a:p>
          <a:p>
            <a:endParaRPr lang="cs-CZ" b="1" dirty="0">
              <a:solidFill>
                <a:srgbClr val="1E1D64"/>
              </a:solidFill>
              <a:latin typeface="Myriad Pro"/>
            </a:endParaRPr>
          </a:p>
          <a:p>
            <a:endParaRPr lang="cs-CZ" b="1" dirty="0">
              <a:solidFill>
                <a:srgbClr val="1E1D64"/>
              </a:solidFill>
              <a:latin typeface="Myriad Pro"/>
            </a:endParaRP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DA5BE6F1-7E87-4454-B255-8E94D6828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76565"/>
          </a:xfrm>
        </p:spPr>
        <p:txBody>
          <a:bodyPr/>
          <a:lstStyle/>
          <a:p>
            <a:r>
              <a:rPr lang="cs-CZ" sz="2400" dirty="0"/>
              <a:t>MPA Vzdělávací</a:t>
            </a:r>
            <a:r>
              <a:rPr lang="cs-CZ" sz="2400" dirty="0">
                <a:solidFill>
                  <a:srgbClr val="BC955E"/>
                </a:solidFill>
                <a:latin typeface="Gotham Bold" pitchFamily="50" charset="0"/>
              </a:rPr>
              <a:t> </a:t>
            </a:r>
            <a:r>
              <a:rPr lang="cs-CZ" sz="2400" dirty="0"/>
              <a:t>program sportovní diplomacie</a:t>
            </a:r>
            <a:endParaRPr lang="cs-CZ" b="1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8AEB617B-515D-4851-A77F-D70B570347BF}"/>
              </a:ext>
            </a:extLst>
          </p:cNvPr>
          <p:cNvCxnSpPr>
            <a:cxnSpLocks/>
          </p:cNvCxnSpPr>
          <p:nvPr/>
        </p:nvCxnSpPr>
        <p:spPr>
          <a:xfrm>
            <a:off x="457200" y="994964"/>
            <a:ext cx="8280721" cy="35169"/>
          </a:xfrm>
          <a:prstGeom prst="line">
            <a:avLst/>
          </a:prstGeom>
          <a:ln>
            <a:solidFill>
              <a:srgbClr val="A27E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16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6F1BF4-7D35-4697-983B-324CF1155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415" y="272966"/>
            <a:ext cx="6545256" cy="857250"/>
          </a:xfrm>
        </p:spPr>
        <p:txBody>
          <a:bodyPr/>
          <a:lstStyle/>
          <a:p>
            <a:r>
              <a:rPr lang="en-US" sz="2400" dirty="0"/>
              <a:t>REGIONAL MARKETING GROUP</a:t>
            </a:r>
            <a:endParaRPr lang="cs-CZ" sz="2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656D926-C6F7-4868-9DE7-838D47CAD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246" y="984490"/>
            <a:ext cx="8229600" cy="3394472"/>
          </a:xfrm>
        </p:spPr>
        <p:txBody>
          <a:bodyPr/>
          <a:lstStyle/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6" name="Google Shape;165;g26100f48490_0_372">
            <a:extLst>
              <a:ext uri="{FF2B5EF4-FFF2-40B4-BE49-F238E27FC236}">
                <a16:creationId xmlns:a16="http://schemas.microsoft.com/office/drawing/2014/main" id="{60D36C30-7C46-4241-ABDB-3F6581DE8578}"/>
              </a:ext>
            </a:extLst>
          </p:cNvPr>
          <p:cNvSpPr txBox="1"/>
          <p:nvPr/>
        </p:nvSpPr>
        <p:spPr>
          <a:xfrm>
            <a:off x="353674" y="1248117"/>
            <a:ext cx="6752308" cy="2993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r>
              <a:rPr lang="en-US" sz="1400" dirty="0">
                <a:solidFill>
                  <a:srgbClr val="1E1D64"/>
                </a:solidFill>
                <a:latin typeface="Myriad Pro"/>
              </a:rPr>
              <a:t>Courtyard by Marriott Prague City</a:t>
            </a:r>
            <a:r>
              <a:rPr lang="cs-CZ" sz="1400" dirty="0">
                <a:solidFill>
                  <a:srgbClr val="1E1D64"/>
                </a:solidFill>
                <a:latin typeface="Myriad Pro"/>
              </a:rPr>
              <a:t>, </a:t>
            </a: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Lucemburská</a:t>
            </a:r>
            <a:r>
              <a:rPr lang="en-US" sz="1400" dirty="0">
                <a:solidFill>
                  <a:srgbClr val="1E1D64"/>
                </a:solidFill>
                <a:latin typeface="Myriad Pro"/>
              </a:rPr>
              <a:t> 46, 130 00 </a:t>
            </a: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Vinohrady</a:t>
            </a:r>
            <a:r>
              <a:rPr lang="en-US" sz="1400" dirty="0">
                <a:solidFill>
                  <a:srgbClr val="1E1D64"/>
                </a:solidFill>
                <a:latin typeface="Myriad Pro"/>
              </a:rPr>
              <a:t> 13</a:t>
            </a:r>
            <a:endParaRPr lang="en-US" sz="1400" dirty="0">
              <a:solidFill>
                <a:srgbClr val="000000"/>
              </a:solidFill>
              <a:latin typeface="Ubuntu Light"/>
              <a:ea typeface="Ubuntu Light"/>
              <a:cs typeface="Ubuntu Light"/>
              <a:sym typeface="Ubuntu Light"/>
            </a:endParaRPr>
          </a:p>
          <a:p>
            <a:endParaRPr lang="cs-CZ" dirty="0">
              <a:solidFill>
                <a:srgbClr val="1E1D64"/>
              </a:solidFill>
              <a:latin typeface="Myriad Pro"/>
            </a:endParaRPr>
          </a:p>
          <a:p>
            <a:r>
              <a:rPr lang="cs-CZ" sz="1400" u="sng" dirty="0">
                <a:solidFill>
                  <a:srgbClr val="1E1D64"/>
                </a:solidFill>
                <a:latin typeface="Myriad Pro"/>
              </a:rPr>
              <a:t>Účastníci: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E1D64"/>
                </a:solidFill>
                <a:latin typeface="Myriad Pro"/>
              </a:rPr>
              <a:t>Zoran Bartek</a:t>
            </a:r>
            <a:r>
              <a:rPr lang="cs-CZ" sz="1400" dirty="0">
                <a:solidFill>
                  <a:srgbClr val="1E1D64"/>
                </a:solidFill>
                <a:latin typeface="Myriad Pro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Dejan</a:t>
            </a:r>
            <a:r>
              <a:rPr lang="en-US" sz="1400" dirty="0">
                <a:solidFill>
                  <a:srgbClr val="1E1D64"/>
                </a:solidFill>
                <a:latin typeface="Myriad Pro"/>
              </a:rPr>
              <a:t> </a:t>
            </a: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Kozlina</a:t>
            </a:r>
            <a:r>
              <a:rPr lang="cs-CZ" sz="1400" dirty="0">
                <a:solidFill>
                  <a:srgbClr val="1E1D64"/>
                </a:solidFill>
                <a:latin typeface="Myriad Pro"/>
              </a:rPr>
              <a:t> (RS)</a:t>
            </a:r>
            <a:endParaRPr lang="en-US" sz="1400" dirty="0">
              <a:solidFill>
                <a:srgbClr val="1E1D64"/>
              </a:solidFill>
              <a:latin typeface="Myriad 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E1D64"/>
                </a:solidFill>
                <a:latin typeface="Myriad Pro"/>
              </a:rPr>
              <a:t>Matic </a:t>
            </a: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Švab</a:t>
            </a:r>
            <a:r>
              <a:rPr lang="cs-CZ" sz="1400" dirty="0">
                <a:solidFill>
                  <a:srgbClr val="1E1D64"/>
                </a:solidFill>
                <a:latin typeface="Myriad Pro"/>
              </a:rPr>
              <a:t> (SI)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Ranko</a:t>
            </a:r>
            <a:r>
              <a:rPr lang="en-US" sz="1400" dirty="0">
                <a:solidFill>
                  <a:srgbClr val="1E1D64"/>
                </a:solidFill>
                <a:latin typeface="Myriad Pro"/>
              </a:rPr>
              <a:t> </a:t>
            </a: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Ćetković</a:t>
            </a:r>
            <a:r>
              <a:rPr lang="cs-CZ" sz="1400" dirty="0">
                <a:solidFill>
                  <a:srgbClr val="1E1D64"/>
                </a:solidFill>
                <a:latin typeface="Myriad Pro"/>
              </a:rPr>
              <a:t> (HR)</a:t>
            </a:r>
            <a:endParaRPr lang="en-US" sz="1400" dirty="0">
              <a:solidFill>
                <a:srgbClr val="1E1D64"/>
              </a:solidFill>
              <a:latin typeface="Myriad 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E1D64"/>
                </a:solidFill>
                <a:latin typeface="Myriad Pro"/>
              </a:rPr>
              <a:t>Dominika </a:t>
            </a: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Šmihulová</a:t>
            </a:r>
            <a:r>
              <a:rPr lang="cs-CZ" sz="1400" dirty="0">
                <a:solidFill>
                  <a:srgbClr val="1E1D64"/>
                </a:solidFill>
                <a:latin typeface="Myriad Pro"/>
              </a:rPr>
              <a:t> (SK)</a:t>
            </a:r>
            <a:endParaRPr lang="en-US" sz="1400" dirty="0">
              <a:solidFill>
                <a:srgbClr val="1E1D64"/>
              </a:solidFill>
              <a:latin typeface="Myriad 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E1D64"/>
                </a:solidFill>
                <a:latin typeface="Myriad Pro"/>
              </a:rPr>
              <a:t>Dorota </a:t>
            </a: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Krzewińska</a:t>
            </a:r>
            <a:r>
              <a:rPr lang="cs-CZ" sz="1400" dirty="0">
                <a:solidFill>
                  <a:srgbClr val="1E1D64"/>
                </a:solidFill>
                <a:latin typeface="Myriad Pro"/>
              </a:rPr>
              <a:t> (PL)</a:t>
            </a:r>
          </a:p>
          <a:p>
            <a:endParaRPr lang="en-US" sz="1400" dirty="0">
              <a:solidFill>
                <a:srgbClr val="1E1D64"/>
              </a:solidFill>
              <a:latin typeface="Myriad Pro"/>
            </a:endParaRPr>
          </a:p>
          <a:p>
            <a:r>
              <a:rPr lang="cs-CZ" sz="1400" u="sng" dirty="0">
                <a:solidFill>
                  <a:srgbClr val="1E1D64"/>
                </a:solidFill>
                <a:latin typeface="Myriad Pro"/>
              </a:rPr>
              <a:t>Hosté</a:t>
            </a:r>
            <a:r>
              <a:rPr lang="en-US" sz="1400" u="sng" dirty="0">
                <a:solidFill>
                  <a:srgbClr val="1E1D64"/>
                </a:solidFill>
                <a:latin typeface="Myriad Pro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E1D64"/>
                </a:solidFill>
                <a:latin typeface="Myriad Pro"/>
              </a:rPr>
              <a:t>Tim </a:t>
            </a:r>
            <a:r>
              <a:rPr lang="en-US" sz="1400" dirty="0" err="1">
                <a:solidFill>
                  <a:srgbClr val="1E1D64"/>
                </a:solidFill>
                <a:latin typeface="Myriad Pro"/>
              </a:rPr>
              <a:t>Ellerton</a:t>
            </a:r>
            <a:r>
              <a:rPr lang="en-US" sz="1400" dirty="0">
                <a:solidFill>
                  <a:srgbClr val="1E1D64"/>
                </a:solidFill>
                <a:latin typeface="Myriad Pro"/>
              </a:rPr>
              <a:t>, Sales Director of Team GB,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1E1D64"/>
                </a:solidFill>
                <a:latin typeface="Myriad Pro"/>
              </a:rPr>
              <a:t>Sheila Hernández - Senior NOC Commercial Manage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16751211-8B29-42A7-8276-F35FECCB5E2C}"/>
              </a:ext>
            </a:extLst>
          </p:cNvPr>
          <p:cNvCxnSpPr>
            <a:cxnSpLocks/>
          </p:cNvCxnSpPr>
          <p:nvPr/>
        </p:nvCxnSpPr>
        <p:spPr>
          <a:xfrm flipV="1">
            <a:off x="457200" y="984490"/>
            <a:ext cx="7935686" cy="10474"/>
          </a:xfrm>
          <a:prstGeom prst="line">
            <a:avLst/>
          </a:prstGeom>
          <a:ln>
            <a:solidFill>
              <a:srgbClr val="A27E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>
            <a:extLst>
              <a:ext uri="{FF2B5EF4-FFF2-40B4-BE49-F238E27FC236}">
                <a16:creationId xmlns:a16="http://schemas.microsoft.com/office/drawing/2014/main" id="{5F9D6409-6052-439C-A3A5-D7DC6A365A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3173" y="1630137"/>
            <a:ext cx="2774761" cy="241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16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11570</TotalTime>
  <Words>678</Words>
  <Application>Microsoft Office PowerPoint</Application>
  <PresentationFormat>Předvádění na obrazovce (16:9)</PresentationFormat>
  <Paragraphs>57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4" baseType="lpstr">
      <vt:lpstr>Arial</vt:lpstr>
      <vt:lpstr>Calibri</vt:lpstr>
      <vt:lpstr>Gotham Bold</vt:lpstr>
      <vt:lpstr>Gotham_COV Book</vt:lpstr>
      <vt:lpstr>Myriad Pro</vt:lpstr>
      <vt:lpstr>Myriad Pro Semibold</vt:lpstr>
      <vt:lpstr>Ubuntu Light</vt:lpstr>
      <vt:lpstr>Office Theme</vt:lpstr>
      <vt:lpstr> ZAHRANIČNÍ ÚSEK Roman Kumpošt</vt:lpstr>
      <vt:lpstr>Mezinárodní záležitosti</vt:lpstr>
      <vt:lpstr>Mezinárodní záležitosti</vt:lpstr>
      <vt:lpstr>Jak na Česko v zahraničí?</vt:lpstr>
      <vt:lpstr>MPA Vzdělávací program sportovní diplomacie</vt:lpstr>
      <vt:lpstr>REGIONAL MARKETING GROUP</vt:lpstr>
    </vt:vector>
  </TitlesOfParts>
  <Company>FPS repro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Zdenek</dc:creator>
  <cp:lastModifiedBy>zemanova</cp:lastModifiedBy>
  <cp:revision>265</cp:revision>
  <dcterms:created xsi:type="dcterms:W3CDTF">2017-04-24T14:29:13Z</dcterms:created>
  <dcterms:modified xsi:type="dcterms:W3CDTF">2024-01-09T08:27:52Z</dcterms:modified>
</cp:coreProperties>
</file>